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6" r:id="rId2"/>
    <p:sldId id="321" r:id="rId3"/>
    <p:sldId id="327" r:id="rId4"/>
    <p:sldId id="258" r:id="rId5"/>
    <p:sldId id="320" r:id="rId6"/>
    <p:sldId id="261" r:id="rId7"/>
    <p:sldId id="259" r:id="rId8"/>
    <p:sldId id="311" r:id="rId9"/>
    <p:sldId id="328" r:id="rId10"/>
    <p:sldId id="262" r:id="rId11"/>
    <p:sldId id="322" r:id="rId12"/>
    <p:sldId id="263" r:id="rId13"/>
    <p:sldId id="309" r:id="rId14"/>
    <p:sldId id="310" r:id="rId15"/>
    <p:sldId id="312" r:id="rId16"/>
    <p:sldId id="313" r:id="rId17"/>
    <p:sldId id="318" r:id="rId18"/>
    <p:sldId id="329" r:id="rId19"/>
    <p:sldId id="334" r:id="rId20"/>
    <p:sldId id="331" r:id="rId21"/>
    <p:sldId id="332" r:id="rId22"/>
    <p:sldId id="333" r:id="rId23"/>
    <p:sldId id="326" r:id="rId24"/>
    <p:sldId id="319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84" autoAdjust="0"/>
    <p:restoredTop sz="94660"/>
  </p:normalViewPr>
  <p:slideViewPr>
    <p:cSldViewPr snapToGrid="0">
      <p:cViewPr varScale="1">
        <p:scale>
          <a:sx n="90" d="100"/>
          <a:sy n="90" d="100"/>
        </p:scale>
        <p:origin x="108" y="14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1.svg"/><Relationship Id="rId1" Type="http://schemas.openxmlformats.org/officeDocument/2006/relationships/image" Target="../media/image12.png"/><Relationship Id="rId6" Type="http://schemas.openxmlformats.org/officeDocument/2006/relationships/image" Target="../media/image25.svg"/><Relationship Id="rId5" Type="http://schemas.openxmlformats.org/officeDocument/2006/relationships/image" Target="../media/image14.png"/><Relationship Id="rId4" Type="http://schemas.openxmlformats.org/officeDocument/2006/relationships/image" Target="../media/image23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1.svg"/><Relationship Id="rId1" Type="http://schemas.openxmlformats.org/officeDocument/2006/relationships/image" Target="../media/image12.png"/><Relationship Id="rId6" Type="http://schemas.openxmlformats.org/officeDocument/2006/relationships/image" Target="../media/image25.svg"/><Relationship Id="rId5" Type="http://schemas.openxmlformats.org/officeDocument/2006/relationships/image" Target="../media/image14.png"/><Relationship Id="rId4" Type="http://schemas.openxmlformats.org/officeDocument/2006/relationships/image" Target="../media/image2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F6BB563-3184-4751-B634-C2ED236A45C0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4526720-633B-4847-8A7D-E93CD4DCD035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Scientific knowledge is a product of social collaboration and its ownership belongs to the community. </a:t>
          </a:r>
          <a:endParaRPr lang="en-US"/>
        </a:p>
      </dgm:t>
    </dgm:pt>
    <dgm:pt modelId="{1E0ED545-2D00-400B-819E-24E4A6689C5E}" type="parTrans" cxnId="{1E73E9AA-A59C-4D23-9ACB-80FDA3B04574}">
      <dgm:prSet/>
      <dgm:spPr/>
      <dgm:t>
        <a:bodyPr/>
        <a:lstStyle/>
        <a:p>
          <a:endParaRPr lang="en-US"/>
        </a:p>
      </dgm:t>
    </dgm:pt>
    <dgm:pt modelId="{F9C6DD09-D97C-427D-9007-619854CB578E}" type="sibTrans" cxnId="{1E73E9AA-A59C-4D23-9ACB-80FDA3B04574}">
      <dgm:prSet/>
      <dgm:spPr/>
      <dgm:t>
        <a:bodyPr/>
        <a:lstStyle/>
        <a:p>
          <a:endParaRPr lang="en-US"/>
        </a:p>
      </dgm:t>
    </dgm:pt>
    <dgm:pt modelId="{F1F53886-96DE-476C-A076-6C086E840F28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From an economic point of view, scientific outputs generated by public research are a public good that everyone should be able to use at no cost.</a:t>
          </a:r>
          <a:endParaRPr lang="en-US"/>
        </a:p>
      </dgm:t>
    </dgm:pt>
    <dgm:pt modelId="{E5586B52-C14F-40E5-A437-DCC8CF3806CE}" type="parTrans" cxnId="{3F6BA0E0-BC38-4A2D-B408-2EF79E4B31DB}">
      <dgm:prSet/>
      <dgm:spPr/>
      <dgm:t>
        <a:bodyPr/>
        <a:lstStyle/>
        <a:p>
          <a:endParaRPr lang="en-US"/>
        </a:p>
      </dgm:t>
    </dgm:pt>
    <dgm:pt modelId="{A11F4D61-E800-49C2-9607-467E743F049D}" type="sibTrans" cxnId="{3F6BA0E0-BC38-4A2D-B408-2EF79E4B31DB}">
      <dgm:prSet/>
      <dgm:spPr/>
      <dgm:t>
        <a:bodyPr/>
        <a:lstStyle/>
        <a:p>
          <a:endParaRPr lang="en-US"/>
        </a:p>
      </dgm:t>
    </dgm:pt>
    <dgm:pt modelId="{CCD68109-C08C-4EAE-9A76-F59AD514B340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€10.2bn lost every year because of not accessible data</a:t>
          </a:r>
          <a:br>
            <a:rPr lang="en-GB"/>
          </a:br>
          <a:r>
            <a:rPr lang="en-GB"/>
            <a:t>(plus additional 16bn if accounting for re-use and research quality).</a:t>
          </a:r>
          <a:br>
            <a:rPr lang="en-GB"/>
          </a:br>
          <a:endParaRPr lang="en-US"/>
        </a:p>
      </dgm:t>
    </dgm:pt>
    <dgm:pt modelId="{6B4614D2-BA0A-4B45-9EC6-E66A580DD9F7}" type="parTrans" cxnId="{A5008DE2-9B0C-4057-9992-D6DD3E47FC43}">
      <dgm:prSet/>
      <dgm:spPr/>
      <dgm:t>
        <a:bodyPr/>
        <a:lstStyle/>
        <a:p>
          <a:endParaRPr lang="en-US"/>
        </a:p>
      </dgm:t>
    </dgm:pt>
    <dgm:pt modelId="{038EE38D-9C32-4FE9-AE17-F092D3856403}" type="sibTrans" cxnId="{A5008DE2-9B0C-4057-9992-D6DD3E47FC43}">
      <dgm:prSet/>
      <dgm:spPr/>
      <dgm:t>
        <a:bodyPr/>
        <a:lstStyle/>
        <a:p>
          <a:endParaRPr lang="en-US"/>
        </a:p>
      </dgm:t>
    </dgm:pt>
    <dgm:pt modelId="{F0341A1B-5233-440D-B49F-A1ABE5AB8325}" type="pres">
      <dgm:prSet presAssocID="{7F6BB563-3184-4751-B634-C2ED236A45C0}" presName="root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4569766-13A7-4326-9877-A0FE82A3E806}" type="pres">
      <dgm:prSet presAssocID="{24526720-633B-4847-8A7D-E93CD4DCD035}" presName="compNode" presStyleCnt="0"/>
      <dgm:spPr/>
    </dgm:pt>
    <dgm:pt modelId="{B2138258-21E1-4937-9293-F4B5EF3BB4CC}" type="pres">
      <dgm:prSet presAssocID="{24526720-633B-4847-8A7D-E93CD4DCD035}" presName="bgRect" presStyleLbl="bgShp" presStyleIdx="0" presStyleCnt="3"/>
      <dgm:spPr/>
    </dgm:pt>
    <dgm:pt modelId="{BA67A323-EB23-4CAC-AC83-017650EE9C72}" type="pres">
      <dgm:prSet presAssocID="{24526720-633B-4847-8A7D-E93CD4DCD035}" presName="iconRect" presStyleLbl="node1" presStyleIdx="0" presStyleCnt="3"/>
      <dgm:spPr>
        <a:blipFill>
          <a:blip xmlns:r="http://schemas.openxmlformats.org/officeDocument/2006/relationships" r:embed="rId1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Users"/>
        </a:ext>
      </dgm:extLst>
    </dgm:pt>
    <dgm:pt modelId="{CE4C2E97-594F-46A1-8E01-FAEB3D0827BC}" type="pres">
      <dgm:prSet presAssocID="{24526720-633B-4847-8A7D-E93CD4DCD035}" presName="spaceRect" presStyleCnt="0"/>
      <dgm:spPr/>
    </dgm:pt>
    <dgm:pt modelId="{F0C8DCE1-3FA4-46A8-83DE-958053DC6F2C}" type="pres">
      <dgm:prSet presAssocID="{24526720-633B-4847-8A7D-E93CD4DCD035}" presName="parTx" presStyleLbl="revTx" presStyleIdx="0" presStyleCnt="3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934F6E83-1427-4EDD-9694-F282E1DCEF5B}" type="pres">
      <dgm:prSet presAssocID="{F9C6DD09-D97C-427D-9007-619854CB578E}" presName="sibTrans" presStyleCnt="0"/>
      <dgm:spPr/>
    </dgm:pt>
    <dgm:pt modelId="{C80711C6-3E86-4CC0-922F-E2C888684FAB}" type="pres">
      <dgm:prSet presAssocID="{F1F53886-96DE-476C-A076-6C086E840F28}" presName="compNode" presStyleCnt="0"/>
      <dgm:spPr/>
    </dgm:pt>
    <dgm:pt modelId="{4F9A9F71-9E7B-445D-BE35-6FE8B646388B}" type="pres">
      <dgm:prSet presAssocID="{F1F53886-96DE-476C-A076-6C086E840F28}" presName="bgRect" presStyleLbl="bgShp" presStyleIdx="1" presStyleCnt="3"/>
      <dgm:spPr/>
    </dgm:pt>
    <dgm:pt modelId="{0ACE7B9A-320F-4442-ACCC-E16BE3B50953}" type="pres">
      <dgm:prSet presAssocID="{F1F53886-96DE-476C-A076-6C086E840F28}" presName="iconRect" presStyleLbl="node1" presStyleIdx="1" presStyleCnt="3"/>
      <dgm:spPr>
        <a:blipFill>
          <a:blip xmlns:r="http://schemas.openxmlformats.org/officeDocument/2006/relationships"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Bank"/>
        </a:ext>
      </dgm:extLst>
    </dgm:pt>
    <dgm:pt modelId="{E92D3746-7571-4C96-A53D-7CE11BD24663}" type="pres">
      <dgm:prSet presAssocID="{F1F53886-96DE-476C-A076-6C086E840F28}" presName="spaceRect" presStyleCnt="0"/>
      <dgm:spPr/>
    </dgm:pt>
    <dgm:pt modelId="{1361B918-1D3D-4A07-AEA2-2C0B4CBD73A6}" type="pres">
      <dgm:prSet presAssocID="{F1F53886-96DE-476C-A076-6C086E840F28}" presName="parTx" presStyleLbl="revTx" presStyleIdx="1" presStyleCnt="3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E49A2A8A-DD60-4DF1-857E-E01A037BB4DA}" type="pres">
      <dgm:prSet presAssocID="{A11F4D61-E800-49C2-9607-467E743F049D}" presName="sibTrans" presStyleCnt="0"/>
      <dgm:spPr/>
    </dgm:pt>
    <dgm:pt modelId="{B2B78E3A-15AD-49C0-9673-8F457DB6272D}" type="pres">
      <dgm:prSet presAssocID="{CCD68109-C08C-4EAE-9A76-F59AD514B340}" presName="compNode" presStyleCnt="0"/>
      <dgm:spPr/>
    </dgm:pt>
    <dgm:pt modelId="{6D725E6F-2AEF-4F17-B2D4-4E540379135F}" type="pres">
      <dgm:prSet presAssocID="{CCD68109-C08C-4EAE-9A76-F59AD514B340}" presName="bgRect" presStyleLbl="bgShp" presStyleIdx="2" presStyleCnt="3"/>
      <dgm:spPr/>
    </dgm:pt>
    <dgm:pt modelId="{88B9A662-9349-4CFC-A207-A35DB7B22090}" type="pres">
      <dgm:prSet presAssocID="{CCD68109-C08C-4EAE-9A76-F59AD514B340}" presName="iconRect" presStyleLbl="node1" presStyleIdx="2" presStyleCnt="3"/>
      <dgm:spPr>
        <a:blipFill>
          <a:blip xmlns:r="http://schemas.openxmlformats.org/officeDocument/2006/relationships"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Bitcoin"/>
        </a:ext>
      </dgm:extLst>
    </dgm:pt>
    <dgm:pt modelId="{7F018C27-495F-482B-A2BB-B528B4BB42F8}" type="pres">
      <dgm:prSet presAssocID="{CCD68109-C08C-4EAE-9A76-F59AD514B340}" presName="spaceRect" presStyleCnt="0"/>
      <dgm:spPr/>
    </dgm:pt>
    <dgm:pt modelId="{BFF8B58D-65E0-4392-9A4F-E3A875CEC201}" type="pres">
      <dgm:prSet presAssocID="{CCD68109-C08C-4EAE-9A76-F59AD514B340}" presName="parTx" presStyleLbl="revTx" presStyleIdx="2" presStyleCnt="3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</dgm:ptLst>
  <dgm:cxnLst>
    <dgm:cxn modelId="{A5008DE2-9B0C-4057-9992-D6DD3E47FC43}" srcId="{7F6BB563-3184-4751-B634-C2ED236A45C0}" destId="{CCD68109-C08C-4EAE-9A76-F59AD514B340}" srcOrd="2" destOrd="0" parTransId="{6B4614D2-BA0A-4B45-9EC6-E66A580DD9F7}" sibTransId="{038EE38D-9C32-4FE9-AE17-F092D3856403}"/>
    <dgm:cxn modelId="{3F6BA0E0-BC38-4A2D-B408-2EF79E4B31DB}" srcId="{7F6BB563-3184-4751-B634-C2ED236A45C0}" destId="{F1F53886-96DE-476C-A076-6C086E840F28}" srcOrd="1" destOrd="0" parTransId="{E5586B52-C14F-40E5-A437-DCC8CF3806CE}" sibTransId="{A11F4D61-E800-49C2-9607-467E743F049D}"/>
    <dgm:cxn modelId="{D1227336-AA88-4BB2-8F49-ADE3D8264BD5}" type="presOf" srcId="{24526720-633B-4847-8A7D-E93CD4DCD035}" destId="{F0C8DCE1-3FA4-46A8-83DE-958053DC6F2C}" srcOrd="0" destOrd="0" presId="urn:microsoft.com/office/officeart/2018/2/layout/IconVerticalSolidList"/>
    <dgm:cxn modelId="{1E73E9AA-A59C-4D23-9ACB-80FDA3B04574}" srcId="{7F6BB563-3184-4751-B634-C2ED236A45C0}" destId="{24526720-633B-4847-8A7D-E93CD4DCD035}" srcOrd="0" destOrd="0" parTransId="{1E0ED545-2D00-400B-819E-24E4A6689C5E}" sibTransId="{F9C6DD09-D97C-427D-9007-619854CB578E}"/>
    <dgm:cxn modelId="{41DEE693-71AC-44DF-8CDC-8D9C3D825F7E}" type="presOf" srcId="{F1F53886-96DE-476C-A076-6C086E840F28}" destId="{1361B918-1D3D-4A07-AEA2-2C0B4CBD73A6}" srcOrd="0" destOrd="0" presId="urn:microsoft.com/office/officeart/2018/2/layout/IconVerticalSolidList"/>
    <dgm:cxn modelId="{A604190F-F088-4350-B4B4-59A2EAE96D4C}" type="presOf" srcId="{CCD68109-C08C-4EAE-9A76-F59AD514B340}" destId="{BFF8B58D-65E0-4392-9A4F-E3A875CEC201}" srcOrd="0" destOrd="0" presId="urn:microsoft.com/office/officeart/2018/2/layout/IconVerticalSolidList"/>
    <dgm:cxn modelId="{9AAD4CA7-D038-4675-A84D-892924499FB1}" type="presOf" srcId="{7F6BB563-3184-4751-B634-C2ED236A45C0}" destId="{F0341A1B-5233-440D-B49F-A1ABE5AB8325}" srcOrd="0" destOrd="0" presId="urn:microsoft.com/office/officeart/2018/2/layout/IconVerticalSolidList"/>
    <dgm:cxn modelId="{0103AEFB-1101-4CBE-8ED4-4143F7817DA7}" type="presParOf" srcId="{F0341A1B-5233-440D-B49F-A1ABE5AB8325}" destId="{44569766-13A7-4326-9877-A0FE82A3E806}" srcOrd="0" destOrd="0" presId="urn:microsoft.com/office/officeart/2018/2/layout/IconVerticalSolidList"/>
    <dgm:cxn modelId="{FADC5368-CABC-486F-82F9-9A43AA09B56B}" type="presParOf" srcId="{44569766-13A7-4326-9877-A0FE82A3E806}" destId="{B2138258-21E1-4937-9293-F4B5EF3BB4CC}" srcOrd="0" destOrd="0" presId="urn:microsoft.com/office/officeart/2018/2/layout/IconVerticalSolidList"/>
    <dgm:cxn modelId="{A4D65A14-DCBD-43CF-9EC3-8E0D7B1EA2B9}" type="presParOf" srcId="{44569766-13A7-4326-9877-A0FE82A3E806}" destId="{BA67A323-EB23-4CAC-AC83-017650EE9C72}" srcOrd="1" destOrd="0" presId="urn:microsoft.com/office/officeart/2018/2/layout/IconVerticalSolidList"/>
    <dgm:cxn modelId="{C7A7DD3F-C3EF-401F-927B-35FB149C6344}" type="presParOf" srcId="{44569766-13A7-4326-9877-A0FE82A3E806}" destId="{CE4C2E97-594F-46A1-8E01-FAEB3D0827BC}" srcOrd="2" destOrd="0" presId="urn:microsoft.com/office/officeart/2018/2/layout/IconVerticalSolidList"/>
    <dgm:cxn modelId="{92CE3623-27C0-4F64-BEF7-0378AD9181EF}" type="presParOf" srcId="{44569766-13A7-4326-9877-A0FE82A3E806}" destId="{F0C8DCE1-3FA4-46A8-83DE-958053DC6F2C}" srcOrd="3" destOrd="0" presId="urn:microsoft.com/office/officeart/2018/2/layout/IconVerticalSolidList"/>
    <dgm:cxn modelId="{F471E120-2088-41DE-9F0F-46D81B830A74}" type="presParOf" srcId="{F0341A1B-5233-440D-B49F-A1ABE5AB8325}" destId="{934F6E83-1427-4EDD-9694-F282E1DCEF5B}" srcOrd="1" destOrd="0" presId="urn:microsoft.com/office/officeart/2018/2/layout/IconVerticalSolidList"/>
    <dgm:cxn modelId="{D74833EE-D869-4934-B49F-CA5DD24F3BBB}" type="presParOf" srcId="{F0341A1B-5233-440D-B49F-A1ABE5AB8325}" destId="{C80711C6-3E86-4CC0-922F-E2C888684FAB}" srcOrd="2" destOrd="0" presId="urn:microsoft.com/office/officeart/2018/2/layout/IconVerticalSolidList"/>
    <dgm:cxn modelId="{7ABDA8BD-3C4B-44C1-8ED0-724F74E3B9F9}" type="presParOf" srcId="{C80711C6-3E86-4CC0-922F-E2C888684FAB}" destId="{4F9A9F71-9E7B-445D-BE35-6FE8B646388B}" srcOrd="0" destOrd="0" presId="urn:microsoft.com/office/officeart/2018/2/layout/IconVerticalSolidList"/>
    <dgm:cxn modelId="{A49358E1-FFC2-420E-B617-DEA99C8BF8D1}" type="presParOf" srcId="{C80711C6-3E86-4CC0-922F-E2C888684FAB}" destId="{0ACE7B9A-320F-4442-ACCC-E16BE3B50953}" srcOrd="1" destOrd="0" presId="urn:microsoft.com/office/officeart/2018/2/layout/IconVerticalSolidList"/>
    <dgm:cxn modelId="{6D0D3E5F-AB63-4FC5-B190-EE2DAE93F3E1}" type="presParOf" srcId="{C80711C6-3E86-4CC0-922F-E2C888684FAB}" destId="{E92D3746-7571-4C96-A53D-7CE11BD24663}" srcOrd="2" destOrd="0" presId="urn:microsoft.com/office/officeart/2018/2/layout/IconVerticalSolidList"/>
    <dgm:cxn modelId="{BF468DEA-1E05-4A85-BAEC-BB53AA199183}" type="presParOf" srcId="{C80711C6-3E86-4CC0-922F-E2C888684FAB}" destId="{1361B918-1D3D-4A07-AEA2-2C0B4CBD73A6}" srcOrd="3" destOrd="0" presId="urn:microsoft.com/office/officeart/2018/2/layout/IconVerticalSolidList"/>
    <dgm:cxn modelId="{CD786281-5D2E-4C25-A2EC-F05C0C157C76}" type="presParOf" srcId="{F0341A1B-5233-440D-B49F-A1ABE5AB8325}" destId="{E49A2A8A-DD60-4DF1-857E-E01A037BB4DA}" srcOrd="3" destOrd="0" presId="urn:microsoft.com/office/officeart/2018/2/layout/IconVerticalSolidList"/>
    <dgm:cxn modelId="{BBE69D75-2D1A-41CA-AD2F-D1D0CBDB9D6C}" type="presParOf" srcId="{F0341A1B-5233-440D-B49F-A1ABE5AB8325}" destId="{B2B78E3A-15AD-49C0-9673-8F457DB6272D}" srcOrd="4" destOrd="0" presId="urn:microsoft.com/office/officeart/2018/2/layout/IconVerticalSolidList"/>
    <dgm:cxn modelId="{93AC5B22-F672-4FD5-AEE5-B0EA0FAFE744}" type="presParOf" srcId="{B2B78E3A-15AD-49C0-9673-8F457DB6272D}" destId="{6D725E6F-2AEF-4F17-B2D4-4E540379135F}" srcOrd="0" destOrd="0" presId="urn:microsoft.com/office/officeart/2018/2/layout/IconVerticalSolidList"/>
    <dgm:cxn modelId="{8227C4E5-87B4-450F-8B5A-B235EAF0A7AF}" type="presParOf" srcId="{B2B78E3A-15AD-49C0-9673-8F457DB6272D}" destId="{88B9A662-9349-4CFC-A207-A35DB7B22090}" srcOrd="1" destOrd="0" presId="urn:microsoft.com/office/officeart/2018/2/layout/IconVerticalSolidList"/>
    <dgm:cxn modelId="{4939DAAA-5B77-4654-A07C-62ACE10E8EE5}" type="presParOf" srcId="{B2B78E3A-15AD-49C0-9673-8F457DB6272D}" destId="{7F018C27-495F-482B-A2BB-B528B4BB42F8}" srcOrd="2" destOrd="0" presId="urn:microsoft.com/office/officeart/2018/2/layout/IconVerticalSolidList"/>
    <dgm:cxn modelId="{FE39BE6D-A312-4DEB-8836-E5236086387D}" type="presParOf" srcId="{B2B78E3A-15AD-49C0-9673-8F457DB6272D}" destId="{BFF8B58D-65E0-4392-9A4F-E3A875CEC201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46B9FF8-C77E-49F2-9011-A35A3DD78AD5}" type="doc">
      <dgm:prSet loTypeId="urn:microsoft.com/office/officeart/2005/8/layout/vList5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9C211FDE-FA89-478C-A6F0-347AE6D8457D}">
      <dgm:prSet/>
      <dgm:spPr/>
      <dgm:t>
        <a:bodyPr/>
        <a:lstStyle/>
        <a:p>
          <a:r>
            <a:rPr lang="en-GB"/>
            <a:t>incentive structures are beginning to support Open Science practices:</a:t>
          </a:r>
          <a:endParaRPr lang="en-US"/>
        </a:p>
      </dgm:t>
    </dgm:pt>
    <dgm:pt modelId="{B0EC6994-AB20-4576-A1E4-9092A689C68F}" type="parTrans" cxnId="{01C51387-B8A8-4CAB-A79D-7B47F8087056}">
      <dgm:prSet/>
      <dgm:spPr/>
      <dgm:t>
        <a:bodyPr/>
        <a:lstStyle/>
        <a:p>
          <a:endParaRPr lang="en-US"/>
        </a:p>
      </dgm:t>
    </dgm:pt>
    <dgm:pt modelId="{E742611F-7477-47EF-A4B3-90A958263DC6}" type="sibTrans" cxnId="{01C51387-B8A8-4CAB-A79D-7B47F8087056}">
      <dgm:prSet/>
      <dgm:spPr/>
      <dgm:t>
        <a:bodyPr/>
        <a:lstStyle/>
        <a:p>
          <a:endParaRPr lang="en-US"/>
        </a:p>
      </dgm:t>
    </dgm:pt>
    <dgm:pt modelId="{F1301E6A-7829-48BA-A0BB-0FEEAF98A471}">
      <dgm:prSet/>
      <dgm:spPr/>
      <dgm:t>
        <a:bodyPr/>
        <a:lstStyle/>
        <a:p>
          <a:r>
            <a:rPr lang="en-GB" dirty="0"/>
            <a:t>Universities signing up to the Declaration on Research Assessment (DORA)</a:t>
          </a:r>
          <a:endParaRPr lang="en-US" dirty="0"/>
        </a:p>
      </dgm:t>
    </dgm:pt>
    <dgm:pt modelId="{32283FA1-D4C2-479C-AE69-BF24E608147D}" type="parTrans" cxnId="{48ABF641-59A6-4327-ADA7-CB36648E595D}">
      <dgm:prSet/>
      <dgm:spPr/>
      <dgm:t>
        <a:bodyPr/>
        <a:lstStyle/>
        <a:p>
          <a:endParaRPr lang="en-US"/>
        </a:p>
      </dgm:t>
    </dgm:pt>
    <dgm:pt modelId="{CA927917-E6F5-4190-AFCA-EBF040204AD3}" type="sibTrans" cxnId="{48ABF641-59A6-4327-ADA7-CB36648E595D}">
      <dgm:prSet/>
      <dgm:spPr/>
      <dgm:t>
        <a:bodyPr/>
        <a:lstStyle/>
        <a:p>
          <a:endParaRPr lang="en-US"/>
        </a:p>
      </dgm:t>
    </dgm:pt>
    <dgm:pt modelId="{15C54DAA-8DD8-4494-A7F1-08D32B159A87}">
      <dgm:prSet/>
      <dgm:spPr/>
      <dgm:t>
        <a:bodyPr/>
        <a:lstStyle/>
        <a:p>
          <a:r>
            <a:rPr lang="en-GB"/>
            <a:t>the Wellcome Trust funding proposals that increase Open Science or evidence of OS activities for new grant applications</a:t>
          </a:r>
          <a:endParaRPr lang="en-US"/>
        </a:p>
      </dgm:t>
    </dgm:pt>
    <dgm:pt modelId="{0CCEC76B-80CC-4AF7-8E3B-ADC3BFBE443D}" type="parTrans" cxnId="{2E9BC53F-DC32-426B-ABD6-BB9D9011912F}">
      <dgm:prSet/>
      <dgm:spPr/>
      <dgm:t>
        <a:bodyPr/>
        <a:lstStyle/>
        <a:p>
          <a:endParaRPr lang="en-US"/>
        </a:p>
      </dgm:t>
    </dgm:pt>
    <dgm:pt modelId="{47CEEC7F-3292-4989-8FEA-9B5AC0844E14}" type="sibTrans" cxnId="{2E9BC53F-DC32-426B-ABD6-BB9D9011912F}">
      <dgm:prSet/>
      <dgm:spPr/>
      <dgm:t>
        <a:bodyPr/>
        <a:lstStyle/>
        <a:p>
          <a:endParaRPr lang="en-US"/>
        </a:p>
      </dgm:t>
    </dgm:pt>
    <dgm:pt modelId="{25A0F9B7-7D70-974C-BB2F-2BA2EFB38510}" type="pres">
      <dgm:prSet presAssocID="{D46B9FF8-C77E-49F2-9011-A35A3DD78AD5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E3472A9-5C7E-874E-AE37-588568F40867}" type="pres">
      <dgm:prSet presAssocID="{9C211FDE-FA89-478C-A6F0-347AE6D8457D}" presName="linNode" presStyleCnt="0"/>
      <dgm:spPr/>
    </dgm:pt>
    <dgm:pt modelId="{2C546288-2BC6-6B49-95DB-C88368BF68BC}" type="pres">
      <dgm:prSet presAssocID="{9C211FDE-FA89-478C-A6F0-347AE6D8457D}" presName="parentText" presStyleLbl="node1" presStyleIdx="0" presStyleCnt="1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F5D3964-72B4-204B-9026-24907634A4BF}" type="pres">
      <dgm:prSet presAssocID="{9C211FDE-FA89-478C-A6F0-347AE6D8457D}" presName="descendantText" presStyleLbl="alignAccFollowNode1" presStyleIdx="0" presStyleCnt="1" custLinFactNeighborX="-2752" custLinFactNeighborY="-37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8ABF641-59A6-4327-ADA7-CB36648E595D}" srcId="{9C211FDE-FA89-478C-A6F0-347AE6D8457D}" destId="{F1301E6A-7829-48BA-A0BB-0FEEAF98A471}" srcOrd="0" destOrd="0" parTransId="{32283FA1-D4C2-479C-AE69-BF24E608147D}" sibTransId="{CA927917-E6F5-4190-AFCA-EBF040204AD3}"/>
    <dgm:cxn modelId="{70805968-A2E4-FB47-8961-1ACD19A857B4}" type="presOf" srcId="{15C54DAA-8DD8-4494-A7F1-08D32B159A87}" destId="{BF5D3964-72B4-204B-9026-24907634A4BF}" srcOrd="0" destOrd="1" presId="urn:microsoft.com/office/officeart/2005/8/layout/vList5"/>
    <dgm:cxn modelId="{2E9BC53F-DC32-426B-ABD6-BB9D9011912F}" srcId="{9C211FDE-FA89-478C-A6F0-347AE6D8457D}" destId="{15C54DAA-8DD8-4494-A7F1-08D32B159A87}" srcOrd="1" destOrd="0" parTransId="{0CCEC76B-80CC-4AF7-8E3B-ADC3BFBE443D}" sibTransId="{47CEEC7F-3292-4989-8FEA-9B5AC0844E14}"/>
    <dgm:cxn modelId="{846E9111-26B2-8543-A107-F2E2D9295621}" type="presOf" srcId="{D46B9FF8-C77E-49F2-9011-A35A3DD78AD5}" destId="{25A0F9B7-7D70-974C-BB2F-2BA2EFB38510}" srcOrd="0" destOrd="0" presId="urn:microsoft.com/office/officeart/2005/8/layout/vList5"/>
    <dgm:cxn modelId="{01C51387-B8A8-4CAB-A79D-7B47F8087056}" srcId="{D46B9FF8-C77E-49F2-9011-A35A3DD78AD5}" destId="{9C211FDE-FA89-478C-A6F0-347AE6D8457D}" srcOrd="0" destOrd="0" parTransId="{B0EC6994-AB20-4576-A1E4-9092A689C68F}" sibTransId="{E742611F-7477-47EF-A4B3-90A958263DC6}"/>
    <dgm:cxn modelId="{95DCEF01-CDA3-3E42-8EFD-93DFD2C7D7A7}" type="presOf" srcId="{F1301E6A-7829-48BA-A0BB-0FEEAF98A471}" destId="{BF5D3964-72B4-204B-9026-24907634A4BF}" srcOrd="0" destOrd="0" presId="urn:microsoft.com/office/officeart/2005/8/layout/vList5"/>
    <dgm:cxn modelId="{B4EC5E7E-5DBB-B548-88DB-C2110DC6B580}" type="presOf" srcId="{9C211FDE-FA89-478C-A6F0-347AE6D8457D}" destId="{2C546288-2BC6-6B49-95DB-C88368BF68BC}" srcOrd="0" destOrd="0" presId="urn:microsoft.com/office/officeart/2005/8/layout/vList5"/>
    <dgm:cxn modelId="{B2AC8DBF-CA5D-1E42-9216-1BBEF5F5C6BF}" type="presParOf" srcId="{25A0F9B7-7D70-974C-BB2F-2BA2EFB38510}" destId="{4E3472A9-5C7E-874E-AE37-588568F40867}" srcOrd="0" destOrd="0" presId="urn:microsoft.com/office/officeart/2005/8/layout/vList5"/>
    <dgm:cxn modelId="{40B6D50E-48D3-0E46-8210-E0CAFCC6B1B0}" type="presParOf" srcId="{4E3472A9-5C7E-874E-AE37-588568F40867}" destId="{2C546288-2BC6-6B49-95DB-C88368BF68BC}" srcOrd="0" destOrd="0" presId="urn:microsoft.com/office/officeart/2005/8/layout/vList5"/>
    <dgm:cxn modelId="{65FBD631-8933-0F4B-B2F3-42617CFEC806}" type="presParOf" srcId="{4E3472A9-5C7E-874E-AE37-588568F40867}" destId="{BF5D3964-72B4-204B-9026-24907634A4BF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2138258-21E1-4937-9293-F4B5EF3BB4CC}">
      <dsp:nvSpPr>
        <dsp:cNvPr id="0" name=""/>
        <dsp:cNvSpPr/>
      </dsp:nvSpPr>
      <dsp:spPr>
        <a:xfrm>
          <a:off x="0" y="531"/>
          <a:ext cx="10515600" cy="124293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A67A323-EB23-4CAC-AC83-017650EE9C72}">
      <dsp:nvSpPr>
        <dsp:cNvPr id="0" name=""/>
        <dsp:cNvSpPr/>
      </dsp:nvSpPr>
      <dsp:spPr>
        <a:xfrm>
          <a:off x="375988" y="280191"/>
          <a:ext cx="683614" cy="683614"/>
        </a:xfrm>
        <a:prstGeom prst="rect">
          <a:avLst/>
        </a:prstGeom>
        <a:blipFill>
          <a:blip xmlns:r="http://schemas.openxmlformats.org/officeDocument/2006/relationships" r:embed="rId1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0C8DCE1-3FA4-46A8-83DE-958053DC6F2C}">
      <dsp:nvSpPr>
        <dsp:cNvPr id="0" name=""/>
        <dsp:cNvSpPr/>
      </dsp:nvSpPr>
      <dsp:spPr>
        <a:xfrm>
          <a:off x="1435590" y="531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lvl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GB" sz="2100" kern="1200"/>
            <a:t>Scientific knowledge is a product of social collaboration and its ownership belongs to the community. </a:t>
          </a:r>
          <a:endParaRPr lang="en-US" sz="2100" kern="1200"/>
        </a:p>
      </dsp:txBody>
      <dsp:txXfrm>
        <a:off x="1435590" y="531"/>
        <a:ext cx="9080009" cy="1242935"/>
      </dsp:txXfrm>
    </dsp:sp>
    <dsp:sp modelId="{4F9A9F71-9E7B-445D-BE35-6FE8B646388B}">
      <dsp:nvSpPr>
        <dsp:cNvPr id="0" name=""/>
        <dsp:cNvSpPr/>
      </dsp:nvSpPr>
      <dsp:spPr>
        <a:xfrm>
          <a:off x="0" y="1554201"/>
          <a:ext cx="10515600" cy="124293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CE7B9A-320F-4442-ACCC-E16BE3B50953}">
      <dsp:nvSpPr>
        <dsp:cNvPr id="0" name=""/>
        <dsp:cNvSpPr/>
      </dsp:nvSpPr>
      <dsp:spPr>
        <a:xfrm>
          <a:off x="375988" y="1833861"/>
          <a:ext cx="683614" cy="683614"/>
        </a:xfrm>
        <a:prstGeom prst="rect">
          <a:avLst/>
        </a:prstGeom>
        <a:blipFill>
          <a:blip xmlns:r="http://schemas.openxmlformats.org/officeDocument/2006/relationships"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61B918-1D3D-4A07-AEA2-2C0B4CBD73A6}">
      <dsp:nvSpPr>
        <dsp:cNvPr id="0" name=""/>
        <dsp:cNvSpPr/>
      </dsp:nvSpPr>
      <dsp:spPr>
        <a:xfrm>
          <a:off x="1435590" y="1554201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lvl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GB" sz="2100" kern="1200"/>
            <a:t>From an economic point of view, scientific outputs generated by public research are a public good that everyone should be able to use at no cost.</a:t>
          </a:r>
          <a:endParaRPr lang="en-US" sz="2100" kern="1200"/>
        </a:p>
      </dsp:txBody>
      <dsp:txXfrm>
        <a:off x="1435590" y="1554201"/>
        <a:ext cx="9080009" cy="1242935"/>
      </dsp:txXfrm>
    </dsp:sp>
    <dsp:sp modelId="{6D725E6F-2AEF-4F17-B2D4-4E540379135F}">
      <dsp:nvSpPr>
        <dsp:cNvPr id="0" name=""/>
        <dsp:cNvSpPr/>
      </dsp:nvSpPr>
      <dsp:spPr>
        <a:xfrm>
          <a:off x="0" y="3107870"/>
          <a:ext cx="10515600" cy="124293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8B9A662-9349-4CFC-A207-A35DB7B22090}">
      <dsp:nvSpPr>
        <dsp:cNvPr id="0" name=""/>
        <dsp:cNvSpPr/>
      </dsp:nvSpPr>
      <dsp:spPr>
        <a:xfrm>
          <a:off x="375988" y="3387531"/>
          <a:ext cx="683614" cy="683614"/>
        </a:xfrm>
        <a:prstGeom prst="rect">
          <a:avLst/>
        </a:prstGeom>
        <a:blipFill>
          <a:blip xmlns:r="http://schemas.openxmlformats.org/officeDocument/2006/relationships"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F8B58D-65E0-4392-9A4F-E3A875CEC201}">
      <dsp:nvSpPr>
        <dsp:cNvPr id="0" name=""/>
        <dsp:cNvSpPr/>
      </dsp:nvSpPr>
      <dsp:spPr>
        <a:xfrm>
          <a:off x="1435590" y="3107870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lvl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GB" sz="2100" kern="1200"/>
            <a:t>€10.2bn lost every year because of not accessible data</a:t>
          </a:r>
          <a:br>
            <a:rPr lang="en-GB" sz="2100" kern="1200"/>
          </a:br>
          <a:r>
            <a:rPr lang="en-GB" sz="2100" kern="1200"/>
            <a:t>(plus additional 16bn if accounting for re-use and research quality).</a:t>
          </a:r>
          <a:br>
            <a:rPr lang="en-GB" sz="2100" kern="1200"/>
          </a:br>
          <a:endParaRPr lang="en-US" sz="2100" kern="1200"/>
        </a:p>
      </dsp:txBody>
      <dsp:txXfrm>
        <a:off x="1435590" y="3107870"/>
        <a:ext cx="9080009" cy="124293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F5D3964-72B4-204B-9026-24907634A4BF}">
      <dsp:nvSpPr>
        <dsp:cNvPr id="0" name=""/>
        <dsp:cNvSpPr/>
      </dsp:nvSpPr>
      <dsp:spPr>
        <a:xfrm rot="5400000">
          <a:off x="5305892" y="-1202411"/>
          <a:ext cx="3481070" cy="6729984"/>
        </a:xfrm>
        <a:prstGeom prst="round2Same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3000" kern="1200" dirty="0"/>
            <a:t>Universities signing up to the Declaration on Research Assessment (DORA)</a:t>
          </a:r>
          <a:endParaRPr lang="en-US" sz="3000" kern="1200" dirty="0"/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3000" kern="1200"/>
            <a:t>the Wellcome Trust funding proposals that increase Open Science or evidence of OS activities for new grant applications</a:t>
          </a:r>
          <a:endParaRPr lang="en-US" sz="3000" kern="1200"/>
        </a:p>
      </dsp:txBody>
      <dsp:txXfrm rot="-5400000">
        <a:off x="3681435" y="591978"/>
        <a:ext cx="6560052" cy="3141206"/>
      </dsp:txXfrm>
    </dsp:sp>
    <dsp:sp modelId="{2C546288-2BC6-6B49-95DB-C88368BF68BC}">
      <dsp:nvSpPr>
        <dsp:cNvPr id="0" name=""/>
        <dsp:cNvSpPr/>
      </dsp:nvSpPr>
      <dsp:spPr>
        <a:xfrm>
          <a:off x="0" y="0"/>
          <a:ext cx="3785616" cy="4351338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81915" rIns="163830" bIns="81915" numCol="1" spcCol="1270" anchor="ctr" anchorCtr="0">
          <a:noAutofit/>
        </a:bodyPr>
        <a:lstStyle/>
        <a:p>
          <a:pPr lvl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4300" kern="1200"/>
            <a:t>incentive structures are beginning to support Open Science practices:</a:t>
          </a:r>
          <a:endParaRPr lang="en-US" sz="4300" kern="1200"/>
        </a:p>
      </dsp:txBody>
      <dsp:txXfrm>
        <a:off x="184799" y="184799"/>
        <a:ext cx="3416018" cy="398174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=""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92CE42-142C-46E9-B5ED-4B7D239019FA}" type="datetimeFigureOut">
              <a:rPr lang="en-GB" smtClean="0"/>
              <a:t>28/03/2023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C7BDC8-0B9A-406A-A6FE-0A7508B6EA7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57026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Wellcome</a:t>
            </a:r>
            <a:r>
              <a:rPr lang="en-US" dirty="0" smtClean="0"/>
              <a:t> example: https://wellcome.ac.uk/news/how-we-judge-research-outputs-when-making-funding-decisions</a:t>
            </a:r>
          </a:p>
          <a:p>
            <a:r>
              <a:rPr lang="en-US" dirty="0" smtClean="0"/>
              <a:t>Cancer Research</a:t>
            </a:r>
            <a:r>
              <a:rPr lang="en-US" baseline="0" dirty="0" smtClean="0"/>
              <a:t> UK example: https://www.cancerresearchuk.org/funding-for-researchers/research-features/2018-02-20-improving-research-evaluation-dora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5966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FB9AA-954F-48E6-A7D0-B2B47D1D6F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rgbClr val="0070C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FAAE808-221F-4B18-B154-C3AC62B469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0070C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122D39-1C4E-49DC-B2AB-0D2E671ED4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41BDB93A-9A91-4ACD-99A9-997668C686B7}" type="datetimeFigureOut">
              <a:rPr lang="en-GB" smtClean="0"/>
              <a:pPr/>
              <a:t>28/03/2023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421973-A511-4F69-861E-67C7B196D1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CCAEA8-FD19-42FF-B274-062F34B2B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88633D63-089F-4804-9A00-C5DF2DDFAC23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7" name="Picture 2" descr="Ed_DaSH">
            <a:extLst>
              <a:ext uri="{FF2B5EF4-FFF2-40B4-BE49-F238E27FC236}">
                <a16:creationId xmlns:a16="http://schemas.microsoft.com/office/drawing/2014/main" id="{CA8197DF-E71F-E549-9EA4-18B3DE735AA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0670" y="5458691"/>
            <a:ext cx="1289214" cy="1325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53849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1BE22-C653-4683-8D9D-2A7362CB6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BD79BC-702D-4E20-B234-4E501DFD0C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582BB5-4422-48DE-8ADA-A6F5591D17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DB93A-9A91-4ACD-99A9-997668C686B7}" type="datetimeFigureOut">
              <a:rPr lang="en-GB" smtClean="0"/>
              <a:t>28/03/2023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80095B-1FB6-47DD-BE66-19333FAD3F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B24536-3332-4855-9E4D-FAF3D1C09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33D63-089F-4804-9A00-C5DF2DDFAC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43907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EB58EB7-4718-4485-9921-977F42F5904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7867E31-3DF1-4259-B739-DF2EB12DD5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6DA41F-291E-4A1B-BB5B-0AB1E9A080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DB93A-9A91-4ACD-99A9-997668C686B7}" type="datetimeFigureOut">
              <a:rPr lang="en-GB" smtClean="0"/>
              <a:t>28/03/2023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79B40C-D906-4230-BB6A-DF6732074D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1D91B8-7E0F-4897-B080-4C8AE56EE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33D63-089F-4804-9A00-C5DF2DDFAC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4117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xfrm>
            <a:off x="0" y="0"/>
            <a:ext cx="12192000" cy="9675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800" baseline="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rPr dirty="0"/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Tx/>
              <a:defRPr>
                <a:latin typeface="Calibri"/>
                <a:ea typeface="Calibri"/>
                <a:cs typeface="Calibri"/>
                <a:sym typeface="Calibri"/>
              </a:defRPr>
            </a:lvl1pPr>
            <a:lvl2pPr>
              <a:buClrTx/>
              <a:defRPr>
                <a:latin typeface="Calibri"/>
                <a:ea typeface="Calibri"/>
                <a:cs typeface="Calibri"/>
                <a:sym typeface="Calibri"/>
              </a:defRPr>
            </a:lvl2pPr>
            <a:lvl3pPr>
              <a:buClrTx/>
              <a:defRPr>
                <a:latin typeface="Calibri"/>
                <a:ea typeface="Calibri"/>
                <a:cs typeface="Calibri"/>
                <a:sym typeface="Calibri"/>
              </a:defRPr>
            </a:lvl3pPr>
            <a:lvl4pPr>
              <a:buClrTx/>
              <a:defRPr>
                <a:latin typeface="Calibri"/>
                <a:ea typeface="Calibri"/>
                <a:cs typeface="Calibri"/>
                <a:sym typeface="Calibri"/>
              </a:defRPr>
            </a:lvl4pPr>
            <a:lvl5pPr>
              <a:buClrTx/>
              <a:defRPr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4583368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FC24AA-02E7-4683-B861-603CD959C3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F877E3-2270-4DCC-96F0-549AA3F7A6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1E0EE9-C5AB-427B-8DBF-78724EDBE6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DB93A-9A91-4ACD-99A9-997668C686B7}" type="datetimeFigureOut">
              <a:rPr lang="en-GB" smtClean="0"/>
              <a:t>28/03/2023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4896F4-F1D7-47F0-8414-25A1D469CD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9B460E-CA28-4D5A-8120-AD8F4B66D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33D63-089F-4804-9A00-C5DF2DDFAC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87811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2457A-FDCE-4532-B340-96F99CEA1B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717FB2-CD59-4770-9DB7-2AF4C410EF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89E782-FF87-45BF-B84D-0628DD846E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DB93A-9A91-4ACD-99A9-997668C686B7}" type="datetimeFigureOut">
              <a:rPr lang="en-GB" smtClean="0"/>
              <a:t>28/03/2023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57F095-EBFC-4A39-B395-06ACB8E3C0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691040-14D7-4D7F-B00E-9241A855CE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33D63-089F-4804-9A00-C5DF2DDFAC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17863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C63D46-B7CB-4FD2-93B6-D0B590EC8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CCA79E-00B0-4CE0-ADDD-AB5FAEDD00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5296AC-7EF1-4717-9BEC-B50C74BED7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5FD950-5138-4FC2-87B3-1E0B5F3C5C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DB93A-9A91-4ACD-99A9-997668C686B7}" type="datetimeFigureOut">
              <a:rPr lang="en-GB" smtClean="0"/>
              <a:t>28/03/2023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5ECB2A-76BF-4183-9A0E-B419DC1FF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D0E859-3579-48A6-B31F-2F22877468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33D63-089F-4804-9A00-C5DF2DDFAC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18358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F6CD12-75B1-4B86-AA38-D828C48E96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D303C8-23C6-4166-B35F-175B830922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AC12B7-05CA-4019-9E08-4EB5FE0AB5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9D70490-4D08-4517-A931-198D56F254F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CB83C5D-6623-41D7-8A90-4FC742B3412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160606B-6603-40EA-AAEF-9C5E734A52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DB93A-9A91-4ACD-99A9-997668C686B7}" type="datetimeFigureOut">
              <a:rPr lang="en-GB" smtClean="0"/>
              <a:t>28/03/2023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F8930A-D025-4F78-8912-2BB0EB9535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BA810B5-55E9-4821-B581-F1A4246C55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33D63-089F-4804-9A00-C5DF2DDFAC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51892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F96326-5DCE-4D9B-8B15-1B0042130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C56649F-0B13-48E0-B792-63CD3DA48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DB93A-9A91-4ACD-99A9-997668C686B7}" type="datetimeFigureOut">
              <a:rPr lang="en-GB" smtClean="0"/>
              <a:t>28/03/2023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B15912-5A8A-435B-9F1A-E0E95ED12A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4278E5-1999-4633-AD37-B3A68EAAE1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33D63-089F-4804-9A00-C5DF2DDFAC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21718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2E7537C-4476-44B6-9996-295C1D5A56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DB93A-9A91-4ACD-99A9-997668C686B7}" type="datetimeFigureOut">
              <a:rPr lang="en-GB" smtClean="0"/>
              <a:t>28/03/2023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61C5AE9-5248-4917-8CA5-F5013F1DE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68E365-C8AE-469C-AEFF-C48DF26B8B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33D63-089F-4804-9A00-C5DF2DDFAC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64925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A49F89-8B68-49A3-B155-C525FEBE3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1EC925-4D88-4613-BF20-60EDE11060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0A095E-F658-41A5-9BD7-946A624907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814A36-20FC-44FE-B45D-5B07F1057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DB93A-9A91-4ACD-99A9-997668C686B7}" type="datetimeFigureOut">
              <a:rPr lang="en-GB" smtClean="0"/>
              <a:t>28/03/2023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D71188-BDB1-48D4-BE6B-796D2603F2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36248E-5A87-4790-A75F-F3E9D75A1B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33D63-089F-4804-9A00-C5DF2DDFAC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73784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D2D4C-34A8-4E30-AC07-2F2773370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5EB0CE8-9787-47B5-B3E2-895B2CDB8E2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C7B032-D6D0-4A50-A0E9-E45464CD19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DC909B-9FE6-436B-9143-55B6D3D13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DB93A-9A91-4ACD-99A9-997668C686B7}" type="datetimeFigureOut">
              <a:rPr lang="en-GB" smtClean="0"/>
              <a:t>28/03/2023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F505E5-F71C-4B0B-8050-F016079DAC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E54C21-B408-4F55-9C87-A26514121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33D63-089F-4804-9A00-C5DF2DDFAC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03806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2EA552A-8358-4F78-8456-988296AA8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C586C5-A189-474B-BBA6-4F80FF97C4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CC2737-7BD7-47AE-A9C6-1699993C5E9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0070C0"/>
                </a:solidFill>
              </a:defRPr>
            </a:lvl1pPr>
          </a:lstStyle>
          <a:p>
            <a:fld id="{41BDB93A-9A91-4ACD-99A9-997668C686B7}" type="datetimeFigureOut">
              <a:rPr lang="en-GB" smtClean="0"/>
              <a:pPr/>
              <a:t>28/03/2023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CC85E5-B35B-4B77-8D41-B27E0865ED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0070C0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31312F-FE52-4ABA-AEBA-182633A68D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70C0"/>
                </a:solidFill>
              </a:defRPr>
            </a:lvl1pPr>
          </a:lstStyle>
          <a:p>
            <a:fld id="{88633D63-089F-4804-9A00-C5DF2DDFAC23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7" name="Picture 2" descr="Ed_DaSH">
            <a:extLst>
              <a:ext uri="{FF2B5EF4-FFF2-40B4-BE49-F238E27FC236}">
                <a16:creationId xmlns:a16="http://schemas.microsoft.com/office/drawing/2014/main" id="{896C9EE9-1810-7F4F-ACB3-31487B56941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0670" y="5458691"/>
            <a:ext cx="1289214" cy="1325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67041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0070C0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0070C0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0070C0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0070C0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070C0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070C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wmf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s.io/" TargetMode="External"/><Relationship Id="rId2" Type="http://schemas.openxmlformats.org/officeDocument/2006/relationships/hyperlink" Target="https://doi.org/10.1371/journal.pbio.3000246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youtu.be/c-bemNZ-IqA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6.svg"/><Relationship Id="rId3" Type="http://schemas.openxmlformats.org/officeDocument/2006/relationships/image" Target="../media/image6.svg"/><Relationship Id="rId7" Type="http://schemas.openxmlformats.org/officeDocument/2006/relationships/image" Target="../media/image10.svg"/><Relationship Id="rId12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12.sv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alition-s.org/blog/unboxing-the-journal-checker-tool/" TargetMode="External"/><Relationship Id="rId2" Type="http://schemas.openxmlformats.org/officeDocument/2006/relationships/hyperlink" Target="https://www.coalition-s.org/plan-s-funders-implementation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aj.org/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CFB3A7-AEA3-478C-8D73-EC67C3465DE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Introduction to Open Science</a:t>
            </a:r>
          </a:p>
        </p:txBody>
      </p:sp>
    </p:spTree>
    <p:extLst>
      <p:ext uri="{BB962C8B-B14F-4D97-AF65-F5344CB8AC3E}">
        <p14:creationId xmlns:p14="http://schemas.microsoft.com/office/powerpoint/2010/main" val="31277947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9DA74F-73B3-421A-BD2A-363B267769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Outcomes</a:t>
            </a:r>
            <a:r>
              <a:rPr lang="en-GB" dirty="0"/>
              <a:t> of Openness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A3F2CD-AB38-44C7-977C-EDF39BD02D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GB" sz="6600" dirty="0"/>
              <a:t>Exercise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386599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1F32EBA-ED97-466E-8CFA-8382584155D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9DA74F-73B3-421A-BD2A-363B267769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199" y="851517"/>
            <a:ext cx="5130795" cy="1461778"/>
          </a:xfrm>
        </p:spPr>
        <p:txBody>
          <a:bodyPr>
            <a:normAutofit/>
          </a:bodyPr>
          <a:lstStyle/>
          <a:p>
            <a:r>
              <a:rPr lang="pl-PL" sz="4000"/>
              <a:t>Outcomes</a:t>
            </a:r>
            <a:r>
              <a:rPr lang="en-GB" sz="4000"/>
              <a:t> of Openness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A3F2CD-AB38-44C7-977C-EDF39BD02D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5200" y="2470248"/>
            <a:ext cx="4048344" cy="3536236"/>
          </a:xfrm>
        </p:spPr>
        <p:txBody>
          <a:bodyPr>
            <a:normAutofit/>
          </a:bodyPr>
          <a:lstStyle/>
          <a:p>
            <a:r>
              <a:rPr lang="pl-PL" sz="2400" dirty="0"/>
              <a:t>Collaboration</a:t>
            </a:r>
          </a:p>
          <a:p>
            <a:r>
              <a:rPr lang="en-GB" sz="2400" dirty="0" smtClean="0"/>
              <a:t>Speed</a:t>
            </a:r>
            <a:endParaRPr lang="pl-PL" sz="2400" dirty="0"/>
          </a:p>
          <a:p>
            <a:r>
              <a:rPr lang="pl-PL" sz="2400" dirty="0" smtClean="0"/>
              <a:t>Unpublished/negative </a:t>
            </a:r>
            <a:r>
              <a:rPr lang="pl-PL" sz="2400" dirty="0"/>
              <a:t>results</a:t>
            </a:r>
          </a:p>
          <a:p>
            <a:r>
              <a:rPr lang="pl-PL" sz="2400" dirty="0" smtClean="0"/>
              <a:t>Re-u</a:t>
            </a:r>
            <a:r>
              <a:rPr lang="en-GB" sz="2400" dirty="0" smtClean="0"/>
              <a:t>se</a:t>
            </a:r>
            <a:endParaRPr lang="pl-PL" sz="2400" dirty="0"/>
          </a:p>
          <a:p>
            <a:r>
              <a:rPr lang="pl-PL" sz="2400" dirty="0" smtClean="0"/>
              <a:t>Lear</a:t>
            </a:r>
            <a:r>
              <a:rPr lang="en-GB" sz="2400" dirty="0" smtClean="0"/>
              <a:t>n</a:t>
            </a:r>
            <a:r>
              <a:rPr lang="pl-PL" sz="2400" dirty="0" smtClean="0"/>
              <a:t> </a:t>
            </a:r>
            <a:r>
              <a:rPr lang="pl-PL" sz="2400" dirty="0"/>
              <a:t>by </a:t>
            </a:r>
            <a:r>
              <a:rPr lang="pl-PL" sz="2400" dirty="0" smtClean="0"/>
              <a:t>exampl</a:t>
            </a:r>
            <a:r>
              <a:rPr lang="en-GB" sz="2400" dirty="0" smtClean="0"/>
              <a:t>e</a:t>
            </a:r>
            <a:endParaRPr lang="pl-PL" sz="2400" dirty="0"/>
          </a:p>
          <a:p>
            <a:r>
              <a:rPr lang="pl-PL" sz="2400" dirty="0"/>
              <a:t>Feedback</a:t>
            </a:r>
          </a:p>
          <a:p>
            <a:endParaRPr lang="pl-PL" sz="2400" dirty="0"/>
          </a:p>
          <a:p>
            <a:endParaRPr lang="pl-PL" sz="2400" dirty="0"/>
          </a:p>
          <a:p>
            <a:endParaRPr lang="pl-PL" sz="2400" dirty="0"/>
          </a:p>
          <a:p>
            <a:pPr marL="0" indent="0">
              <a:buNone/>
            </a:pPr>
            <a:endParaRPr lang="en-GB" sz="2400" dirty="0"/>
          </a:p>
          <a:p>
            <a:endParaRPr lang="en-GB" sz="240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62A38935-BB53-4DF7-A56E-48DD25B685D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0370" y="851518"/>
            <a:ext cx="6184806" cy="5154967"/>
          </a:xfrm>
          <a:custGeom>
            <a:avLst/>
            <a:gdLst>
              <a:gd name="connsiteX0" fmla="*/ 363179 w 6184806"/>
              <a:gd name="connsiteY0" fmla="*/ 3125191 h 5154967"/>
              <a:gd name="connsiteX1" fmla="*/ 898270 w 6184806"/>
              <a:gd name="connsiteY1" fmla="*/ 3125191 h 5154967"/>
              <a:gd name="connsiteX2" fmla="*/ 980326 w 6184806"/>
              <a:gd name="connsiteY2" fmla="*/ 3173551 h 5154967"/>
              <a:gd name="connsiteX3" fmla="*/ 1248448 w 6184806"/>
              <a:gd name="connsiteY3" fmla="*/ 3635277 h 5154967"/>
              <a:gd name="connsiteX4" fmla="*/ 1248448 w 6184806"/>
              <a:gd name="connsiteY4" fmla="*/ 3729695 h 5154967"/>
              <a:gd name="connsiteX5" fmla="*/ 980326 w 6184806"/>
              <a:gd name="connsiteY5" fmla="*/ 4191421 h 5154967"/>
              <a:gd name="connsiteX6" fmla="*/ 898270 w 6184806"/>
              <a:gd name="connsiteY6" fmla="*/ 4239781 h 5154967"/>
              <a:gd name="connsiteX7" fmla="*/ 363179 w 6184806"/>
              <a:gd name="connsiteY7" fmla="*/ 4239781 h 5154967"/>
              <a:gd name="connsiteX8" fmla="*/ 279969 w 6184806"/>
              <a:gd name="connsiteY8" fmla="*/ 4191421 h 5154967"/>
              <a:gd name="connsiteX9" fmla="*/ 13002 w 6184806"/>
              <a:gd name="connsiteY9" fmla="*/ 3729695 h 5154967"/>
              <a:gd name="connsiteX10" fmla="*/ 13002 w 6184806"/>
              <a:gd name="connsiteY10" fmla="*/ 3635277 h 5154967"/>
              <a:gd name="connsiteX11" fmla="*/ 279969 w 6184806"/>
              <a:gd name="connsiteY11" fmla="*/ 3173551 h 5154967"/>
              <a:gd name="connsiteX12" fmla="*/ 363179 w 6184806"/>
              <a:gd name="connsiteY12" fmla="*/ 3125191 h 5154967"/>
              <a:gd name="connsiteX13" fmla="*/ 2489721 w 6184806"/>
              <a:gd name="connsiteY13" fmla="*/ 570035 h 5154967"/>
              <a:gd name="connsiteX14" fmla="*/ 2764862 w 6184806"/>
              <a:gd name="connsiteY14" fmla="*/ 570035 h 5154967"/>
              <a:gd name="connsiteX15" fmla="*/ 2796959 w 6184806"/>
              <a:gd name="connsiteY15" fmla="*/ 570035 h 5154967"/>
              <a:gd name="connsiteX16" fmla="*/ 2827587 w 6184806"/>
              <a:gd name="connsiteY16" fmla="*/ 622777 h 5154967"/>
              <a:gd name="connsiteX17" fmla="*/ 2977604 w 6184806"/>
              <a:gd name="connsiteY17" fmla="*/ 881117 h 5154967"/>
              <a:gd name="connsiteX18" fmla="*/ 2977604 w 6184806"/>
              <a:gd name="connsiteY18" fmla="*/ 1025720 h 5154967"/>
              <a:gd name="connsiteX19" fmla="*/ 2566968 w 6184806"/>
              <a:gd name="connsiteY19" fmla="*/ 1732863 h 5154967"/>
              <a:gd name="connsiteX20" fmla="*/ 2441299 w 6184806"/>
              <a:gd name="connsiteY20" fmla="*/ 1806927 h 5154967"/>
              <a:gd name="connsiteX21" fmla="*/ 1621798 w 6184806"/>
              <a:gd name="connsiteY21" fmla="*/ 1806927 h 5154967"/>
              <a:gd name="connsiteX22" fmla="*/ 1583218 w 6184806"/>
              <a:gd name="connsiteY22" fmla="*/ 1801802 h 5154967"/>
              <a:gd name="connsiteX23" fmla="*/ 1556683 w 6184806"/>
              <a:gd name="connsiteY23" fmla="*/ 1790677 h 5154967"/>
              <a:gd name="connsiteX24" fmla="*/ 1572899 w 6184806"/>
              <a:gd name="connsiteY24" fmla="*/ 1762631 h 5154967"/>
              <a:gd name="connsiteX25" fmla="*/ 2147429 w 6184806"/>
              <a:gd name="connsiteY25" fmla="*/ 768968 h 5154967"/>
              <a:gd name="connsiteX26" fmla="*/ 2489721 w 6184806"/>
              <a:gd name="connsiteY26" fmla="*/ 570035 h 5154967"/>
              <a:gd name="connsiteX27" fmla="*/ 1573268 w 6184806"/>
              <a:gd name="connsiteY27" fmla="*/ 0 h 5154967"/>
              <a:gd name="connsiteX28" fmla="*/ 2497662 w 6184806"/>
              <a:gd name="connsiteY28" fmla="*/ 0 h 5154967"/>
              <a:gd name="connsiteX29" fmla="*/ 2639415 w 6184806"/>
              <a:gd name="connsiteY29" fmla="*/ 83546 h 5154967"/>
              <a:gd name="connsiteX30" fmla="*/ 2887862 w 6184806"/>
              <a:gd name="connsiteY30" fmla="*/ 511387 h 5154967"/>
              <a:gd name="connsiteX31" fmla="*/ 2915928 w 6184806"/>
              <a:gd name="connsiteY31" fmla="*/ 559720 h 5154967"/>
              <a:gd name="connsiteX32" fmla="*/ 2893844 w 6184806"/>
              <a:gd name="connsiteY32" fmla="*/ 559720 h 5154967"/>
              <a:gd name="connsiteX33" fmla="*/ 2789466 w 6184806"/>
              <a:gd name="connsiteY33" fmla="*/ 559720 h 5154967"/>
              <a:gd name="connsiteX34" fmla="*/ 2744122 w 6184806"/>
              <a:gd name="connsiteY34" fmla="*/ 481634 h 5154967"/>
              <a:gd name="connsiteX35" fmla="*/ 2570885 w 6184806"/>
              <a:gd name="connsiteY35" fmla="*/ 183309 h 5154967"/>
              <a:gd name="connsiteX36" fmla="*/ 2445216 w 6184806"/>
              <a:gd name="connsiteY36" fmla="*/ 109244 h 5154967"/>
              <a:gd name="connsiteX37" fmla="*/ 1625714 w 6184806"/>
              <a:gd name="connsiteY37" fmla="*/ 109244 h 5154967"/>
              <a:gd name="connsiteX38" fmla="*/ 1498276 w 6184806"/>
              <a:gd name="connsiteY38" fmla="*/ 183309 h 5154967"/>
              <a:gd name="connsiteX39" fmla="*/ 1089410 w 6184806"/>
              <a:gd name="connsiteY39" fmla="*/ 890450 h 5154967"/>
              <a:gd name="connsiteX40" fmla="*/ 1089410 w 6184806"/>
              <a:gd name="connsiteY40" fmla="*/ 1035054 h 5154967"/>
              <a:gd name="connsiteX41" fmla="*/ 1498276 w 6184806"/>
              <a:gd name="connsiteY41" fmla="*/ 1742196 h 5154967"/>
              <a:gd name="connsiteX42" fmla="*/ 1552039 w 6184806"/>
              <a:gd name="connsiteY42" fmla="*/ 1796421 h 5154967"/>
              <a:gd name="connsiteX43" fmla="*/ 1558260 w 6184806"/>
              <a:gd name="connsiteY43" fmla="*/ 1799029 h 5154967"/>
              <a:gd name="connsiteX44" fmla="*/ 1524911 w 6184806"/>
              <a:gd name="connsiteY44" fmla="*/ 1856707 h 5154967"/>
              <a:gd name="connsiteX45" fmla="*/ 1500108 w 6184806"/>
              <a:gd name="connsiteY45" fmla="*/ 1899604 h 5154967"/>
              <a:gd name="connsiteX46" fmla="*/ 1525834 w 6184806"/>
              <a:gd name="connsiteY46" fmla="*/ 1910390 h 5154967"/>
              <a:gd name="connsiteX47" fmla="*/ 1569352 w 6184806"/>
              <a:gd name="connsiteY47" fmla="*/ 1916170 h 5154967"/>
              <a:gd name="connsiteX48" fmla="*/ 2493745 w 6184806"/>
              <a:gd name="connsiteY48" fmla="*/ 1916170 h 5154967"/>
              <a:gd name="connsiteX49" fmla="*/ 2635498 w 6184806"/>
              <a:gd name="connsiteY49" fmla="*/ 1832627 h 5154967"/>
              <a:gd name="connsiteX50" fmla="*/ 3098693 w 6184806"/>
              <a:gd name="connsiteY50" fmla="*/ 1034974 h 5154967"/>
              <a:gd name="connsiteX51" fmla="*/ 3098693 w 6184806"/>
              <a:gd name="connsiteY51" fmla="*/ 871863 h 5154967"/>
              <a:gd name="connsiteX52" fmla="*/ 2945803 w 6184806"/>
              <a:gd name="connsiteY52" fmla="*/ 608576 h 5154967"/>
              <a:gd name="connsiteX53" fmla="*/ 2923422 w 6184806"/>
              <a:gd name="connsiteY53" fmla="*/ 570035 h 5154967"/>
              <a:gd name="connsiteX54" fmla="*/ 3027104 w 6184806"/>
              <a:gd name="connsiteY54" fmla="*/ 570035 h 5154967"/>
              <a:gd name="connsiteX55" fmla="*/ 4690846 w 6184806"/>
              <a:gd name="connsiteY55" fmla="*/ 570035 h 5154967"/>
              <a:gd name="connsiteX56" fmla="*/ 5028384 w 6184806"/>
              <a:gd name="connsiteY56" fmla="*/ 768968 h 5154967"/>
              <a:gd name="connsiteX57" fmla="*/ 6131323 w 6184806"/>
              <a:gd name="connsiteY57" fmla="*/ 2668304 h 5154967"/>
              <a:gd name="connsiteX58" fmla="*/ 6131323 w 6184806"/>
              <a:gd name="connsiteY58" fmla="*/ 3056698 h 5154967"/>
              <a:gd name="connsiteX59" fmla="*/ 5028384 w 6184806"/>
              <a:gd name="connsiteY59" fmla="*/ 4956035 h 5154967"/>
              <a:gd name="connsiteX60" fmla="*/ 4690846 w 6184806"/>
              <a:gd name="connsiteY60" fmla="*/ 5154967 h 5154967"/>
              <a:gd name="connsiteX61" fmla="*/ 2489721 w 6184806"/>
              <a:gd name="connsiteY61" fmla="*/ 5154967 h 5154967"/>
              <a:gd name="connsiteX62" fmla="*/ 2147429 w 6184806"/>
              <a:gd name="connsiteY62" fmla="*/ 4956035 h 5154967"/>
              <a:gd name="connsiteX63" fmla="*/ 1049243 w 6184806"/>
              <a:gd name="connsiteY63" fmla="*/ 3056698 h 5154967"/>
              <a:gd name="connsiteX64" fmla="*/ 1049243 w 6184806"/>
              <a:gd name="connsiteY64" fmla="*/ 2668304 h 5154967"/>
              <a:gd name="connsiteX65" fmla="*/ 1457007 w 6184806"/>
              <a:gd name="connsiteY65" fmla="*/ 1963067 h 5154967"/>
              <a:gd name="connsiteX66" fmla="*/ 1491373 w 6184806"/>
              <a:gd name="connsiteY66" fmla="*/ 1903634 h 5154967"/>
              <a:gd name="connsiteX67" fmla="*/ 1490164 w 6184806"/>
              <a:gd name="connsiteY67" fmla="*/ 1903127 h 5154967"/>
              <a:gd name="connsiteX68" fmla="*/ 1429519 w 6184806"/>
              <a:gd name="connsiteY68" fmla="*/ 1841960 h 5154967"/>
              <a:gd name="connsiteX69" fmla="*/ 968320 w 6184806"/>
              <a:gd name="connsiteY69" fmla="*/ 1044307 h 5154967"/>
              <a:gd name="connsiteX70" fmla="*/ 968320 w 6184806"/>
              <a:gd name="connsiteY70" fmla="*/ 881196 h 5154967"/>
              <a:gd name="connsiteX71" fmla="*/ 1429519 w 6184806"/>
              <a:gd name="connsiteY71" fmla="*/ 83546 h 5154967"/>
              <a:gd name="connsiteX72" fmla="*/ 1573268 w 6184806"/>
              <a:gd name="connsiteY72" fmla="*/ 0 h 5154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6184806" h="5154967">
                <a:moveTo>
                  <a:pt x="363179" y="3125191"/>
                </a:moveTo>
                <a:cubicBezTo>
                  <a:pt x="363179" y="3125191"/>
                  <a:pt x="363179" y="3125191"/>
                  <a:pt x="898270" y="3125191"/>
                </a:cubicBezTo>
                <a:cubicBezTo>
                  <a:pt x="931786" y="3125191"/>
                  <a:pt x="964145" y="3143614"/>
                  <a:pt x="980326" y="3173551"/>
                </a:cubicBezTo>
                <a:cubicBezTo>
                  <a:pt x="980326" y="3173551"/>
                  <a:pt x="980326" y="3173551"/>
                  <a:pt x="1248448" y="3635277"/>
                </a:cubicBezTo>
                <a:cubicBezTo>
                  <a:pt x="1265784" y="3664063"/>
                  <a:pt x="1265784" y="3700909"/>
                  <a:pt x="1248448" y="3729695"/>
                </a:cubicBezTo>
                <a:cubicBezTo>
                  <a:pt x="1248448" y="3729695"/>
                  <a:pt x="1248448" y="3729695"/>
                  <a:pt x="980326" y="4191421"/>
                </a:cubicBezTo>
                <a:cubicBezTo>
                  <a:pt x="964145" y="4221358"/>
                  <a:pt x="931786" y="4239781"/>
                  <a:pt x="898270" y="4239781"/>
                </a:cubicBezTo>
                <a:cubicBezTo>
                  <a:pt x="898270" y="4239781"/>
                  <a:pt x="898270" y="4239781"/>
                  <a:pt x="363179" y="4239781"/>
                </a:cubicBezTo>
                <a:cubicBezTo>
                  <a:pt x="328508" y="4239781"/>
                  <a:pt x="297305" y="4221358"/>
                  <a:pt x="279969" y="4191421"/>
                </a:cubicBezTo>
                <a:cubicBezTo>
                  <a:pt x="279969" y="4191421"/>
                  <a:pt x="279969" y="4191421"/>
                  <a:pt x="13002" y="3729695"/>
                </a:cubicBezTo>
                <a:cubicBezTo>
                  <a:pt x="-4334" y="3700909"/>
                  <a:pt x="-4334" y="3664063"/>
                  <a:pt x="13002" y="3635277"/>
                </a:cubicBezTo>
                <a:cubicBezTo>
                  <a:pt x="13002" y="3635277"/>
                  <a:pt x="13002" y="3635277"/>
                  <a:pt x="279969" y="3173551"/>
                </a:cubicBezTo>
                <a:cubicBezTo>
                  <a:pt x="297305" y="3143614"/>
                  <a:pt x="328508" y="3125191"/>
                  <a:pt x="363179" y="3125191"/>
                </a:cubicBezTo>
                <a:close/>
                <a:moveTo>
                  <a:pt x="2489721" y="570035"/>
                </a:moveTo>
                <a:cubicBezTo>
                  <a:pt x="2489721" y="570035"/>
                  <a:pt x="2489721" y="570035"/>
                  <a:pt x="2764862" y="570035"/>
                </a:cubicBezTo>
                <a:lnTo>
                  <a:pt x="2796959" y="570035"/>
                </a:lnTo>
                <a:lnTo>
                  <a:pt x="2827587" y="622777"/>
                </a:lnTo>
                <a:cubicBezTo>
                  <a:pt x="2870233" y="696217"/>
                  <a:pt x="2919858" y="781675"/>
                  <a:pt x="2977604" y="881117"/>
                </a:cubicBezTo>
                <a:cubicBezTo>
                  <a:pt x="3004153" y="925204"/>
                  <a:pt x="3004153" y="981634"/>
                  <a:pt x="2977604" y="1025720"/>
                </a:cubicBezTo>
                <a:cubicBezTo>
                  <a:pt x="2977604" y="1025720"/>
                  <a:pt x="2977604" y="1025720"/>
                  <a:pt x="2566968" y="1732863"/>
                </a:cubicBezTo>
                <a:cubicBezTo>
                  <a:pt x="2542188" y="1778712"/>
                  <a:pt x="2492629" y="1806927"/>
                  <a:pt x="2441299" y="1806927"/>
                </a:cubicBezTo>
                <a:cubicBezTo>
                  <a:pt x="2441299" y="1806927"/>
                  <a:pt x="2441299" y="1806927"/>
                  <a:pt x="1621798" y="1806927"/>
                </a:cubicBezTo>
                <a:cubicBezTo>
                  <a:pt x="1608523" y="1806927"/>
                  <a:pt x="1595580" y="1805163"/>
                  <a:pt x="1583218" y="1801802"/>
                </a:cubicBezTo>
                <a:lnTo>
                  <a:pt x="1556683" y="1790677"/>
                </a:lnTo>
                <a:lnTo>
                  <a:pt x="1572899" y="1762631"/>
                </a:lnTo>
                <a:cubicBezTo>
                  <a:pt x="1719523" y="1509042"/>
                  <a:pt x="1907201" y="1184448"/>
                  <a:pt x="2147429" y="768968"/>
                </a:cubicBezTo>
                <a:cubicBezTo>
                  <a:pt x="2218739" y="645819"/>
                  <a:pt x="2347099" y="570035"/>
                  <a:pt x="2489721" y="570035"/>
                </a:cubicBezTo>
                <a:close/>
                <a:moveTo>
                  <a:pt x="1573268" y="0"/>
                </a:moveTo>
                <a:cubicBezTo>
                  <a:pt x="1573268" y="0"/>
                  <a:pt x="1573268" y="0"/>
                  <a:pt x="2497662" y="0"/>
                </a:cubicBezTo>
                <a:cubicBezTo>
                  <a:pt x="2555561" y="0"/>
                  <a:pt x="2611463" y="31828"/>
                  <a:pt x="2639415" y="83546"/>
                </a:cubicBezTo>
                <a:cubicBezTo>
                  <a:pt x="2639415" y="83546"/>
                  <a:pt x="2639415" y="83546"/>
                  <a:pt x="2887862" y="511387"/>
                </a:cubicBezTo>
                <a:lnTo>
                  <a:pt x="2915928" y="559720"/>
                </a:lnTo>
                <a:lnTo>
                  <a:pt x="2893844" y="559720"/>
                </a:lnTo>
                <a:lnTo>
                  <a:pt x="2789466" y="559720"/>
                </a:lnTo>
                <a:lnTo>
                  <a:pt x="2744122" y="481634"/>
                </a:lnTo>
                <a:cubicBezTo>
                  <a:pt x="2570885" y="183309"/>
                  <a:pt x="2570885" y="183309"/>
                  <a:pt x="2570885" y="183309"/>
                </a:cubicBezTo>
                <a:cubicBezTo>
                  <a:pt x="2546104" y="137459"/>
                  <a:pt x="2496545" y="109244"/>
                  <a:pt x="2445216" y="109244"/>
                </a:cubicBezTo>
                <a:cubicBezTo>
                  <a:pt x="1625714" y="109244"/>
                  <a:pt x="1625714" y="109244"/>
                  <a:pt x="1625714" y="109244"/>
                </a:cubicBezTo>
                <a:cubicBezTo>
                  <a:pt x="1572615" y="109244"/>
                  <a:pt x="1524825" y="137459"/>
                  <a:pt x="1498276" y="183309"/>
                </a:cubicBezTo>
                <a:cubicBezTo>
                  <a:pt x="1089410" y="890450"/>
                  <a:pt x="1089410" y="890450"/>
                  <a:pt x="1089410" y="890450"/>
                </a:cubicBezTo>
                <a:cubicBezTo>
                  <a:pt x="1062860" y="934537"/>
                  <a:pt x="1062860" y="990968"/>
                  <a:pt x="1089410" y="1035054"/>
                </a:cubicBezTo>
                <a:cubicBezTo>
                  <a:pt x="1498276" y="1742196"/>
                  <a:pt x="1498276" y="1742196"/>
                  <a:pt x="1498276" y="1742196"/>
                </a:cubicBezTo>
                <a:cubicBezTo>
                  <a:pt x="1511551" y="1765121"/>
                  <a:pt x="1530135" y="1783637"/>
                  <a:pt x="1552039" y="1796421"/>
                </a:cubicBezTo>
                <a:lnTo>
                  <a:pt x="1558260" y="1799029"/>
                </a:lnTo>
                <a:lnTo>
                  <a:pt x="1524911" y="1856707"/>
                </a:lnTo>
                <a:lnTo>
                  <a:pt x="1500108" y="1899604"/>
                </a:lnTo>
                <a:lnTo>
                  <a:pt x="1525834" y="1910390"/>
                </a:lnTo>
                <a:cubicBezTo>
                  <a:pt x="1539779" y="1914181"/>
                  <a:pt x="1554378" y="1916170"/>
                  <a:pt x="1569352" y="1916170"/>
                </a:cubicBezTo>
                <a:cubicBezTo>
                  <a:pt x="2493745" y="1916170"/>
                  <a:pt x="2493745" y="1916170"/>
                  <a:pt x="2493745" y="1916170"/>
                </a:cubicBezTo>
                <a:cubicBezTo>
                  <a:pt x="2551645" y="1916170"/>
                  <a:pt x="2607546" y="1884345"/>
                  <a:pt x="2635498" y="1832627"/>
                </a:cubicBezTo>
                <a:cubicBezTo>
                  <a:pt x="3098693" y="1034974"/>
                  <a:pt x="3098693" y="1034974"/>
                  <a:pt x="3098693" y="1034974"/>
                </a:cubicBezTo>
                <a:cubicBezTo>
                  <a:pt x="3128641" y="985246"/>
                  <a:pt x="3128641" y="921593"/>
                  <a:pt x="3098693" y="871863"/>
                </a:cubicBezTo>
                <a:cubicBezTo>
                  <a:pt x="3040794" y="772157"/>
                  <a:pt x="2990132" y="684914"/>
                  <a:pt x="2945803" y="608576"/>
                </a:cubicBezTo>
                <a:lnTo>
                  <a:pt x="2923422" y="570035"/>
                </a:lnTo>
                <a:lnTo>
                  <a:pt x="3027104" y="570035"/>
                </a:lnTo>
                <a:cubicBezTo>
                  <a:pt x="3349535" y="570035"/>
                  <a:pt x="3865424" y="570035"/>
                  <a:pt x="4690846" y="570035"/>
                </a:cubicBezTo>
                <a:cubicBezTo>
                  <a:pt x="4828714" y="570035"/>
                  <a:pt x="4961827" y="645819"/>
                  <a:pt x="5028384" y="768968"/>
                </a:cubicBezTo>
                <a:cubicBezTo>
                  <a:pt x="5028384" y="768968"/>
                  <a:pt x="5028384" y="768968"/>
                  <a:pt x="6131323" y="2668304"/>
                </a:cubicBezTo>
                <a:cubicBezTo>
                  <a:pt x="6202634" y="2786717"/>
                  <a:pt x="6202634" y="2938285"/>
                  <a:pt x="6131323" y="3056698"/>
                </a:cubicBezTo>
                <a:cubicBezTo>
                  <a:pt x="6131323" y="3056698"/>
                  <a:pt x="6131323" y="3056698"/>
                  <a:pt x="5028384" y="4956035"/>
                </a:cubicBezTo>
                <a:cubicBezTo>
                  <a:pt x="4961827" y="5079184"/>
                  <a:pt x="4828714" y="5154967"/>
                  <a:pt x="4690846" y="5154967"/>
                </a:cubicBezTo>
                <a:cubicBezTo>
                  <a:pt x="4690846" y="5154967"/>
                  <a:pt x="4690846" y="5154967"/>
                  <a:pt x="2489721" y="5154967"/>
                </a:cubicBezTo>
                <a:cubicBezTo>
                  <a:pt x="2347099" y="5154967"/>
                  <a:pt x="2218739" y="5079184"/>
                  <a:pt x="2147429" y="4956035"/>
                </a:cubicBezTo>
                <a:cubicBezTo>
                  <a:pt x="2147429" y="4956035"/>
                  <a:pt x="2147429" y="4956035"/>
                  <a:pt x="1049243" y="3056698"/>
                </a:cubicBezTo>
                <a:cubicBezTo>
                  <a:pt x="977932" y="2938285"/>
                  <a:pt x="977932" y="2786717"/>
                  <a:pt x="1049243" y="2668304"/>
                </a:cubicBezTo>
                <a:cubicBezTo>
                  <a:pt x="1049243" y="2668304"/>
                  <a:pt x="1049243" y="2668304"/>
                  <a:pt x="1457007" y="1963067"/>
                </a:cubicBezTo>
                <a:lnTo>
                  <a:pt x="1491373" y="1903634"/>
                </a:lnTo>
                <a:lnTo>
                  <a:pt x="1490164" y="1903127"/>
                </a:lnTo>
                <a:cubicBezTo>
                  <a:pt x="1465456" y="1888705"/>
                  <a:pt x="1444493" y="1867820"/>
                  <a:pt x="1429519" y="1841960"/>
                </a:cubicBezTo>
                <a:cubicBezTo>
                  <a:pt x="1429519" y="1841960"/>
                  <a:pt x="1429519" y="1841960"/>
                  <a:pt x="968320" y="1044307"/>
                </a:cubicBezTo>
                <a:cubicBezTo>
                  <a:pt x="938371" y="994579"/>
                  <a:pt x="938371" y="930926"/>
                  <a:pt x="968320" y="881196"/>
                </a:cubicBezTo>
                <a:cubicBezTo>
                  <a:pt x="968320" y="881196"/>
                  <a:pt x="968320" y="881196"/>
                  <a:pt x="1429519" y="83546"/>
                </a:cubicBezTo>
                <a:cubicBezTo>
                  <a:pt x="1459466" y="31828"/>
                  <a:pt x="1513373" y="0"/>
                  <a:pt x="1573268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Graphic 6" descr="Questionnaire">
            <a:extLst>
              <a:ext uri="{FF2B5EF4-FFF2-40B4-BE49-F238E27FC236}">
                <a16:creationId xmlns:a16="http://schemas.microsoft.com/office/drawing/2014/main" id="{EF48B542-D926-429F-B4A1-391E8A5A49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35330" y="2105470"/>
            <a:ext cx="3217333" cy="3217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3078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BA876-9561-462B-89F2-FFD0BB8C5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Open Science motivation: Money</a:t>
            </a: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DAE9B752-4EE1-4343-B663-6BCD07DA0866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55C64BBD-E704-234B-94C1-470457B567DD}"/>
              </a:ext>
            </a:extLst>
          </p:cNvPr>
          <p:cNvSpPr/>
          <p:nvPr/>
        </p:nvSpPr>
        <p:spPr>
          <a:xfrm>
            <a:off x="0" y="6492875"/>
            <a:ext cx="19078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0070C0"/>
                </a:solidFill>
              </a:rPr>
              <a:t>Source: Credits [2]</a:t>
            </a:r>
          </a:p>
        </p:txBody>
      </p:sp>
    </p:spTree>
    <p:extLst>
      <p:ext uri="{BB962C8B-B14F-4D97-AF65-F5344CB8AC3E}">
        <p14:creationId xmlns:p14="http://schemas.microsoft.com/office/powerpoint/2010/main" val="34001506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BA876-9561-462B-89F2-FFD0BB8C5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Open Science Motivation: Reproducibility</a:t>
            </a:r>
          </a:p>
        </p:txBody>
      </p:sp>
      <p:pic>
        <p:nvPicPr>
          <p:cNvPr id="4" name="Content Placeholder 7">
            <a:extLst>
              <a:ext uri="{FF2B5EF4-FFF2-40B4-BE49-F238E27FC236}">
                <a16:creationId xmlns:a16="http://schemas.microsoft.com/office/drawing/2014/main" id="{1666C147-EA07-461F-847B-F0FAE21AFF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976" y="1690688"/>
            <a:ext cx="3526094" cy="4636812"/>
          </a:xfrm>
        </p:spPr>
      </p:pic>
      <p:pic>
        <p:nvPicPr>
          <p:cNvPr id="7" name="Picture 5">
            <a:extLst>
              <a:ext uri="{FF2B5EF4-FFF2-40B4-BE49-F238E27FC236}">
                <a16:creationId xmlns:a16="http://schemas.microsoft.com/office/drawing/2014/main" id="{8F61B83E-1508-4477-8E77-A404CD8219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40" t="13964" r="9819" b="48803"/>
          <a:stretch/>
        </p:blipFill>
        <p:spPr bwMode="auto">
          <a:xfrm>
            <a:off x="4675517" y="4406645"/>
            <a:ext cx="6450603" cy="18297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11">
            <a:extLst>
              <a:ext uri="{FF2B5EF4-FFF2-40B4-BE49-F238E27FC236}">
                <a16:creationId xmlns:a16="http://schemas.microsoft.com/office/drawing/2014/main" id="{AE85BCC4-4BCD-4964-901A-2B1C452B3A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5013" y="1690688"/>
            <a:ext cx="6808787" cy="1093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3">
            <a:extLst>
              <a:ext uri="{FF2B5EF4-FFF2-40B4-BE49-F238E27FC236}">
                <a16:creationId xmlns:a16="http://schemas.microsoft.com/office/drawing/2014/main" id="{AE610507-E5C1-487B-8931-DDAB6881E8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2455" y="3128853"/>
            <a:ext cx="3856037" cy="1030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320633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A7A994-C089-42CD-8B95-C234595590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251316" cy="1807305"/>
          </a:xfrm>
        </p:spPr>
        <p:txBody>
          <a:bodyPr>
            <a:normAutofit/>
          </a:bodyPr>
          <a:lstStyle/>
          <a:p>
            <a:r>
              <a:rPr lang="en-GB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518E7-2BC9-4C7D-A75B-C2FBC33E1E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33297"/>
            <a:ext cx="4619621" cy="38436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“stick”</a:t>
            </a:r>
          </a:p>
          <a:p>
            <a:r>
              <a:rPr lang="en-GB" sz="2400" dirty="0"/>
              <a:t>Large UK funding bodies such as The </a:t>
            </a:r>
            <a:r>
              <a:rPr lang="en-GB" sz="2400" dirty="0" err="1"/>
              <a:t>Wellcome</a:t>
            </a:r>
            <a:r>
              <a:rPr lang="en-GB" sz="2400" dirty="0"/>
              <a:t> Trust are big supporters of Open Science</a:t>
            </a:r>
          </a:p>
          <a:p>
            <a:endParaRPr lang="en-GB" sz="2400" dirty="0"/>
          </a:p>
          <a:p>
            <a:pPr marL="0" indent="0">
              <a:buNone/>
            </a:pPr>
            <a:r>
              <a:rPr lang="en-GB" sz="2400" dirty="0"/>
              <a:t>“carrot”</a:t>
            </a:r>
          </a:p>
          <a:p>
            <a:pPr marL="457200" lvl="1" indent="0">
              <a:buNone/>
            </a:pPr>
            <a:endParaRPr lang="en-GB" sz="2000" dirty="0" smtClean="0"/>
          </a:p>
          <a:p>
            <a:pPr marL="457200" lvl="1" indent="0">
              <a:buNone/>
            </a:pPr>
            <a:r>
              <a:rPr lang="en-GB" sz="2000" dirty="0" smtClean="0"/>
              <a:t>	Exercise</a:t>
            </a:r>
            <a:endParaRPr lang="en-GB" sz="2000" dirty="0"/>
          </a:p>
        </p:txBody>
      </p:sp>
      <p:pic>
        <p:nvPicPr>
          <p:cNvPr id="5" name="Picture 4" descr="Fresh carrots laid on a wooden floor">
            <a:extLst>
              <a:ext uri="{FF2B5EF4-FFF2-40B4-BE49-F238E27FC236}">
                <a16:creationId xmlns:a16="http://schemas.microsoft.com/office/drawing/2014/main" id="{D7082A1C-E979-9F47-8CBA-140D0B148BA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45" r="21417" b="-1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7877030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B7B386-6AB6-43AA-AD55-F2D183907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we are not doing Open Science already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2C3108-0F0E-4BF6-95E5-2F68D67F17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….</a:t>
            </a:r>
          </a:p>
        </p:txBody>
      </p:sp>
      <p:pic>
        <p:nvPicPr>
          <p:cNvPr id="5" name="Graphic 4" descr="Questions with solid fill">
            <a:extLst>
              <a:ext uri="{FF2B5EF4-FFF2-40B4-BE49-F238E27FC236}">
                <a16:creationId xmlns:a16="http://schemas.microsoft.com/office/drawing/2014/main" id="{C1ED6655-99B8-4141-B04D-0310CB8BE2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94776" y="1999488"/>
            <a:ext cx="2859024" cy="2859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9402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B7B386-6AB6-43AA-AD55-F2D183907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we are not doing Open Science already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2C3108-0F0E-4BF6-95E5-2F68D67F17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GB" dirty="0"/>
              <a:t>lack</a:t>
            </a:r>
            <a:r>
              <a:rPr lang="pl-PL" dirty="0"/>
              <a:t> of </a:t>
            </a:r>
            <a:r>
              <a:rPr lang="en-GB" dirty="0"/>
              <a:t>expertise</a:t>
            </a:r>
          </a:p>
          <a:p>
            <a:pPr>
              <a:lnSpc>
                <a:spcPct val="150000"/>
              </a:lnSpc>
            </a:pPr>
            <a:r>
              <a:rPr lang="en-GB" dirty="0"/>
              <a:t>sensitive data</a:t>
            </a:r>
          </a:p>
          <a:p>
            <a:pPr>
              <a:lnSpc>
                <a:spcPct val="150000"/>
              </a:lnSpc>
            </a:pPr>
            <a:r>
              <a:rPr lang="en-GB" dirty="0"/>
              <a:t>misuse (fake news)</a:t>
            </a:r>
          </a:p>
          <a:p>
            <a:pPr>
              <a:lnSpc>
                <a:spcPct val="150000"/>
              </a:lnSpc>
            </a:pPr>
            <a:r>
              <a:rPr lang="en-GB" dirty="0"/>
              <a:t>lack of confidence (the fear of critics)</a:t>
            </a:r>
          </a:p>
          <a:p>
            <a:pPr>
              <a:lnSpc>
                <a:spcPct val="150000"/>
              </a:lnSpc>
            </a:pPr>
            <a:r>
              <a:rPr lang="en-GB" b="1" dirty="0"/>
              <a:t>the costs in $ and in time</a:t>
            </a:r>
          </a:p>
          <a:p>
            <a:pPr>
              <a:lnSpc>
                <a:spcPct val="150000"/>
              </a:lnSpc>
            </a:pPr>
            <a:r>
              <a:rPr lang="en-GB" dirty="0"/>
              <a:t>IP</a:t>
            </a:r>
          </a:p>
          <a:p>
            <a:endParaRPr lang="en-GB" dirty="0"/>
          </a:p>
          <a:p>
            <a:endParaRPr lang="en-GB" dirty="0"/>
          </a:p>
        </p:txBody>
      </p:sp>
      <p:pic>
        <p:nvPicPr>
          <p:cNvPr id="4" name="Graphic 3" descr="Questions with solid fill">
            <a:extLst>
              <a:ext uri="{FF2B5EF4-FFF2-40B4-BE49-F238E27FC236}">
                <a16:creationId xmlns:a16="http://schemas.microsoft.com/office/drawing/2014/main" id="{9CCF3C30-FAA2-344D-BFE7-AADFBAB5A7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94776" y="1999488"/>
            <a:ext cx="2859024" cy="2859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5498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C4028FD-8BAA-4A19-BFDE-594D991B755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5186E0-B0CC-4664-8D5D-FE79BD5CB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6995"/>
            <a:ext cx="10515600" cy="1133693"/>
          </a:xfrm>
        </p:spPr>
        <p:txBody>
          <a:bodyPr>
            <a:normAutofit/>
          </a:bodyPr>
          <a:lstStyle/>
          <a:p>
            <a:r>
              <a:rPr lang="en-GB" sz="5200" dirty="0"/>
              <a:t>Open Science - </a:t>
            </a:r>
            <a:r>
              <a:rPr lang="pl-PL" sz="5200" dirty="0" err="1"/>
              <a:t>get</a:t>
            </a:r>
            <a:r>
              <a:rPr lang="pl-PL" sz="5200" dirty="0"/>
              <a:t> </a:t>
            </a:r>
            <a:r>
              <a:rPr lang="pl-PL" sz="5200" dirty="0" err="1"/>
              <a:t>involved</a:t>
            </a:r>
            <a:r>
              <a:rPr lang="pl-PL" sz="5200" dirty="0"/>
              <a:t>!</a:t>
            </a:r>
            <a:endParaRPr lang="en-GB" sz="5200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7B9EC0F-1585-43A0-8B05-4B09B5277D9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05283962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224723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:\Users\ahatch\Desktop\dora-logo whit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74601"/>
            <a:ext cx="3698196" cy="1277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15662" y="365125"/>
            <a:ext cx="9138138" cy="1325563"/>
          </a:xfrm>
        </p:spPr>
        <p:txBody>
          <a:bodyPr/>
          <a:lstStyle/>
          <a:p>
            <a:r>
              <a:rPr lang="en-GB" dirty="0" smtClean="0"/>
              <a:t>DORA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endParaRPr lang="en-GB" b="1" dirty="0" smtClean="0"/>
          </a:p>
          <a:p>
            <a:pPr marL="0" indent="0">
              <a:buNone/>
            </a:pPr>
            <a:r>
              <a:rPr lang="en-GB" b="1" dirty="0" smtClean="0"/>
              <a:t>Declaration </a:t>
            </a:r>
            <a:r>
              <a:rPr lang="en-GB" b="1" dirty="0"/>
              <a:t>on Research </a:t>
            </a:r>
            <a:r>
              <a:rPr lang="en-GB" b="1" dirty="0" smtClean="0"/>
              <a:t>Assessment</a:t>
            </a:r>
          </a:p>
          <a:p>
            <a:r>
              <a:rPr lang="en-GB" dirty="0"/>
              <a:t>the need to eliminate the use of journal-based metrics, such as Journal Impact Factors, in funding, appointment, and promotion considerations;</a:t>
            </a:r>
          </a:p>
          <a:p>
            <a:r>
              <a:rPr lang="en-GB" dirty="0"/>
              <a:t>the need to assess research on its own merits rather than on the basis of the journal </a:t>
            </a:r>
            <a:endParaRPr lang="en-GB" dirty="0" smtClean="0"/>
          </a:p>
          <a:p>
            <a:r>
              <a:rPr lang="en-GB" dirty="0" smtClean="0"/>
              <a:t>the </a:t>
            </a:r>
            <a:r>
              <a:rPr lang="en-GB" dirty="0"/>
              <a:t>need </a:t>
            </a:r>
            <a:r>
              <a:rPr lang="en-GB"/>
              <a:t>to </a:t>
            </a:r>
            <a:r>
              <a:rPr lang="en-GB" smtClean="0"/>
              <a:t>capitalise </a:t>
            </a:r>
            <a:r>
              <a:rPr lang="en-GB" dirty="0"/>
              <a:t>on the opportunities provided by online publication (such as relaxing unnecessary limits </a:t>
            </a:r>
            <a:r>
              <a:rPr lang="en-GB" dirty="0" smtClean="0"/>
              <a:t>… </a:t>
            </a:r>
            <a:r>
              <a:rPr lang="en-GB" dirty="0"/>
              <a:t>exploring new indicators of significance and impact</a:t>
            </a:r>
            <a:r>
              <a:rPr lang="en-GB" dirty="0" smtClean="0"/>
              <a:t>)</a:t>
            </a:r>
            <a:endParaRPr lang="en-GB" dirty="0"/>
          </a:p>
          <a:p>
            <a:pPr marL="0" indent="0">
              <a:buNone/>
            </a:pPr>
            <a:endParaRPr lang="en-GB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993136-21F8-4C60-998C-3D9B641EB2F6}"/>
              </a:ext>
            </a:extLst>
          </p:cNvPr>
          <p:cNvSpPr txBox="1"/>
          <p:nvPr/>
        </p:nvSpPr>
        <p:spPr>
          <a:xfrm>
            <a:off x="669303" y="6353666"/>
            <a:ext cx="14852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CREDITS </a:t>
            </a:r>
            <a:r>
              <a:rPr lang="en-GB" sz="1400" dirty="0" smtClean="0"/>
              <a:t>[</a:t>
            </a:r>
            <a:r>
              <a:rPr lang="pl-PL" sz="1400" dirty="0" smtClean="0"/>
              <a:t>5</a:t>
            </a:r>
            <a:r>
              <a:rPr lang="en-GB" sz="1400" dirty="0" smtClean="0"/>
              <a:t>] </a:t>
            </a:r>
            <a:r>
              <a:rPr lang="en-GB" sz="1400" dirty="0"/>
              <a:t>CC BY</a:t>
            </a:r>
          </a:p>
        </p:txBody>
      </p:sp>
    </p:spTree>
    <p:extLst>
      <p:ext uri="{BB962C8B-B14F-4D97-AF65-F5344CB8AC3E}">
        <p14:creationId xmlns:p14="http://schemas.microsoft.com/office/powerpoint/2010/main" val="3130489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C:\Users\ahatch\Desktop\dora-logo whit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74601"/>
            <a:ext cx="3698196" cy="1277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703"/>
          <a:stretch/>
        </p:blipFill>
        <p:spPr bwMode="auto">
          <a:xfrm>
            <a:off x="609725" y="1790992"/>
            <a:ext cx="4821257" cy="21551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710194" y="4045992"/>
            <a:ext cx="2119876" cy="54373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25400" tIns="25400" rIns="25400" bIns="25400" numCol="1" spcCol="38100" rtlCol="0" anchor="ctr">
            <a:spAutoFit/>
          </a:bodyPr>
          <a:lstStyle/>
          <a:p>
            <a:pPr defTabSz="412750" hangingPunct="0"/>
            <a:r>
              <a:rPr lang="en-US" sz="1600" dirty="0" err="1">
                <a:solidFill>
                  <a:srgbClr val="0070C0"/>
                </a:solidFill>
                <a:ea typeface="Helvetica Neue"/>
                <a:cs typeface="Helvetica Neue"/>
                <a:sym typeface="Helvetica Neue"/>
              </a:rPr>
              <a:t>Wellcome</a:t>
            </a:r>
            <a:endParaRPr lang="en-US" sz="1600" dirty="0">
              <a:solidFill>
                <a:srgbClr val="0070C0"/>
              </a:solidFill>
              <a:ea typeface="Helvetica Neue"/>
              <a:cs typeface="Helvetica Neue"/>
              <a:sym typeface="Helvetica Neue"/>
            </a:endParaRPr>
          </a:p>
          <a:p>
            <a:pPr defTabSz="412750" hangingPunct="0"/>
            <a:r>
              <a:rPr lang="en-US" sz="1600" dirty="0">
                <a:solidFill>
                  <a:srgbClr val="0070C0"/>
                </a:solidFill>
              </a:rPr>
              <a:t>London, United Kingdom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895293" y="3927847"/>
            <a:ext cx="1713418" cy="54373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25400" tIns="25400" rIns="25400" bIns="25400" numCol="1" spcCol="38100" rtlCol="0" anchor="ctr">
            <a:spAutoFit/>
          </a:bodyPr>
          <a:lstStyle/>
          <a:p>
            <a:pPr defTabSz="412750" hangingPunct="0"/>
            <a:r>
              <a:rPr lang="en-US" sz="1600" dirty="0">
                <a:solidFill>
                  <a:srgbClr val="0070C0"/>
                </a:solidFill>
                <a:ea typeface="Helvetica Neue"/>
                <a:cs typeface="Helvetica Neue"/>
                <a:sym typeface="Helvetica Neue"/>
              </a:rPr>
              <a:t>Cancer Research UK</a:t>
            </a:r>
          </a:p>
          <a:p>
            <a:pPr defTabSz="412750" hangingPunct="0"/>
            <a:r>
              <a:rPr lang="en-US" sz="1600" dirty="0">
                <a:solidFill>
                  <a:srgbClr val="0070C0"/>
                </a:solidFill>
              </a:rPr>
              <a:t>London, UK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895293" y="4556250"/>
            <a:ext cx="4557316" cy="202106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lvl="3"/>
            <a:r>
              <a:rPr lang="en-US" sz="1600" dirty="0">
                <a:solidFill>
                  <a:srgbClr val="0070C0"/>
                </a:solidFill>
              </a:rPr>
              <a:t>Application includes: </a:t>
            </a:r>
          </a:p>
          <a:p>
            <a:pPr marL="228600" lvl="3" indent="-228600">
              <a:buFont typeface="Symbol" pitchFamily="18" charset="2"/>
              <a:buChar char="-"/>
            </a:pPr>
            <a:r>
              <a:rPr lang="en-US" sz="1600" dirty="0">
                <a:solidFill>
                  <a:srgbClr val="0070C0"/>
                </a:solidFill>
              </a:rPr>
              <a:t>List of research outputs</a:t>
            </a:r>
          </a:p>
          <a:p>
            <a:pPr marL="228600" lvl="3" indent="-228600">
              <a:buFont typeface="Symbol" pitchFamily="18" charset="2"/>
              <a:buChar char="-"/>
            </a:pPr>
            <a:r>
              <a:rPr lang="en-US" sz="1600" dirty="0">
                <a:solidFill>
                  <a:srgbClr val="0070C0"/>
                </a:solidFill>
              </a:rPr>
              <a:t>Summary of 3-5 achievements</a:t>
            </a:r>
          </a:p>
          <a:p>
            <a:pPr marL="228600" lvl="3" indent="-228600">
              <a:buFont typeface="Symbol" pitchFamily="18" charset="2"/>
              <a:buChar char="-"/>
            </a:pPr>
            <a:r>
              <a:rPr lang="en-US" sz="1600" dirty="0">
                <a:solidFill>
                  <a:srgbClr val="0070C0"/>
                </a:solidFill>
              </a:rPr>
              <a:t>Space to describe other measures of impact</a:t>
            </a:r>
          </a:p>
          <a:p>
            <a:pPr lvl="3"/>
            <a:endParaRPr lang="en-US" sz="1600" dirty="0">
              <a:solidFill>
                <a:srgbClr val="0070C0"/>
              </a:solidFill>
              <a:sym typeface="Helvetica Neue"/>
            </a:endParaRPr>
          </a:p>
          <a:p>
            <a:pPr defTabSz="412750" hangingPunct="0"/>
            <a:r>
              <a:rPr lang="en-US" sz="1600" dirty="0">
                <a:solidFill>
                  <a:srgbClr val="0070C0"/>
                </a:solidFill>
                <a:sym typeface="Helvetica Neue"/>
              </a:rPr>
              <a:t>Reminds peer reviewers and </a:t>
            </a:r>
            <a:r>
              <a:rPr lang="en-US" sz="1600">
                <a:solidFill>
                  <a:srgbClr val="0070C0"/>
                </a:solidFill>
                <a:sym typeface="Helvetica Neue"/>
              </a:rPr>
              <a:t>committee </a:t>
            </a:r>
            <a:endParaRPr lang="en-US" sz="1600" smtClean="0">
              <a:solidFill>
                <a:srgbClr val="0070C0"/>
              </a:solidFill>
              <a:sym typeface="Helvetica Neue"/>
            </a:endParaRPr>
          </a:p>
          <a:p>
            <a:pPr defTabSz="412750" hangingPunct="0"/>
            <a:r>
              <a:rPr lang="en-US" sz="1600" smtClean="0">
                <a:solidFill>
                  <a:srgbClr val="0070C0"/>
                </a:solidFill>
                <a:sym typeface="Helvetica Neue"/>
              </a:rPr>
              <a:t>members </a:t>
            </a:r>
            <a:r>
              <a:rPr lang="en-US" sz="1600" dirty="0">
                <a:solidFill>
                  <a:srgbClr val="0070C0"/>
                </a:solidFill>
                <a:sym typeface="Helvetica Neue"/>
              </a:rPr>
              <a:t>of DORA principles </a:t>
            </a:r>
            <a:r>
              <a:rPr lang="en-US" sz="1600">
                <a:solidFill>
                  <a:srgbClr val="0070C0"/>
                </a:solidFill>
                <a:sym typeface="Helvetica Neue"/>
              </a:rPr>
              <a:t>throughout </a:t>
            </a:r>
            <a:endParaRPr lang="en-US" sz="1600" smtClean="0">
              <a:solidFill>
                <a:srgbClr val="0070C0"/>
              </a:solidFill>
              <a:sym typeface="Helvetica Neue"/>
            </a:endParaRPr>
          </a:p>
          <a:p>
            <a:pPr defTabSz="412750" hangingPunct="0"/>
            <a:r>
              <a:rPr lang="en-US" sz="1600" smtClean="0">
                <a:solidFill>
                  <a:srgbClr val="0070C0"/>
                </a:solidFill>
                <a:sym typeface="Helvetica Neue"/>
              </a:rPr>
              <a:t>funding </a:t>
            </a:r>
            <a:r>
              <a:rPr lang="en-US" sz="1600" dirty="0">
                <a:solidFill>
                  <a:srgbClr val="0070C0"/>
                </a:solidFill>
                <a:sym typeface="Helvetica Neue"/>
              </a:rPr>
              <a:t>process</a:t>
            </a:r>
            <a:endParaRPr lang="en-US" sz="1600" dirty="0">
              <a:solidFill>
                <a:srgbClr val="0070C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10194" y="4712039"/>
            <a:ext cx="5315681" cy="17748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lvl="3"/>
            <a:r>
              <a:rPr lang="en-US" sz="1600" dirty="0">
                <a:solidFill>
                  <a:srgbClr val="0070C0"/>
                </a:solidFill>
              </a:rPr>
              <a:t>Application includes: </a:t>
            </a:r>
          </a:p>
          <a:p>
            <a:pPr marL="228600" lvl="3" indent="-228600">
              <a:buFont typeface="Symbol" pitchFamily="18" charset="2"/>
              <a:buChar char="-"/>
            </a:pPr>
            <a:r>
              <a:rPr lang="en-US" sz="1600" dirty="0">
                <a:solidFill>
                  <a:srgbClr val="0070C0"/>
                </a:solidFill>
              </a:rPr>
              <a:t>List of research outputs </a:t>
            </a:r>
          </a:p>
          <a:p>
            <a:pPr marL="228600" lvl="3" indent="-228600">
              <a:buFont typeface="Symbol" pitchFamily="18" charset="2"/>
              <a:buChar char="-"/>
            </a:pPr>
            <a:r>
              <a:rPr lang="en-US" sz="1600" dirty="0">
                <a:solidFill>
                  <a:srgbClr val="0070C0"/>
                </a:solidFill>
              </a:rPr>
              <a:t>Contributions to mentorship</a:t>
            </a:r>
          </a:p>
          <a:p>
            <a:pPr marL="228600" lvl="3" indent="-228600">
              <a:buFont typeface="Symbol" pitchFamily="18" charset="2"/>
              <a:buChar char="-"/>
            </a:pPr>
            <a:r>
              <a:rPr lang="en-US" sz="1600" dirty="0">
                <a:solidFill>
                  <a:srgbClr val="0070C0"/>
                </a:solidFill>
              </a:rPr>
              <a:t>Output sharing plan to advance potential health benefits</a:t>
            </a:r>
          </a:p>
          <a:p>
            <a:pPr marL="228600" lvl="3" indent="-228600">
              <a:buFont typeface="Symbol" pitchFamily="18" charset="2"/>
              <a:buChar char="-"/>
            </a:pPr>
            <a:r>
              <a:rPr lang="en-US" sz="1600" dirty="0">
                <a:solidFill>
                  <a:srgbClr val="0070C0"/>
                </a:solidFill>
              </a:rPr>
              <a:t>Plans for public engagement</a:t>
            </a:r>
          </a:p>
          <a:p>
            <a:pPr defTabSz="412750" hangingPunct="0"/>
            <a:endParaRPr lang="en-US" sz="1600" dirty="0">
              <a:solidFill>
                <a:srgbClr val="0070C0"/>
              </a:solidFill>
            </a:endParaRPr>
          </a:p>
          <a:p>
            <a:pPr defTabSz="412750" hangingPunct="0"/>
            <a:r>
              <a:rPr lang="en-US" sz="1600" dirty="0">
                <a:solidFill>
                  <a:srgbClr val="0070C0"/>
                </a:solidFill>
              </a:rPr>
              <a:t>Guidance provided to advisory panel members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5293" y="2295462"/>
            <a:ext cx="4662488" cy="1495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itle 1"/>
          <p:cNvSpPr txBox="1">
            <a:spLocks/>
          </p:cNvSpPr>
          <p:nvPr/>
        </p:nvSpPr>
        <p:spPr>
          <a:xfrm>
            <a:off x="2215662" y="365125"/>
            <a:ext cx="913813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 baseline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rPr lang="en-GB" dirty="0" smtClean="0"/>
              <a:t>DORA: Funders adoption</a:t>
            </a:r>
            <a:endParaRPr lang="en-GB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C993136-21F8-4C60-998C-3D9B641EB2F6}"/>
              </a:ext>
            </a:extLst>
          </p:cNvPr>
          <p:cNvSpPr txBox="1"/>
          <p:nvPr/>
        </p:nvSpPr>
        <p:spPr>
          <a:xfrm>
            <a:off x="609725" y="6486884"/>
            <a:ext cx="14852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CREDITS </a:t>
            </a:r>
            <a:r>
              <a:rPr lang="en-GB" sz="1400" dirty="0" smtClean="0"/>
              <a:t>[</a:t>
            </a:r>
            <a:r>
              <a:rPr lang="pl-PL" sz="1400" dirty="0" smtClean="0"/>
              <a:t>5</a:t>
            </a:r>
            <a:r>
              <a:rPr lang="en-GB" sz="1400" dirty="0" smtClean="0"/>
              <a:t>] </a:t>
            </a:r>
            <a:r>
              <a:rPr lang="en-GB" sz="1400" dirty="0"/>
              <a:t>CC BY</a:t>
            </a:r>
          </a:p>
        </p:txBody>
      </p:sp>
    </p:spTree>
    <p:extLst>
      <p:ext uri="{BB962C8B-B14F-4D97-AF65-F5344CB8AC3E}">
        <p14:creationId xmlns:p14="http://schemas.microsoft.com/office/powerpoint/2010/main" val="240511081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91F32EBA-ED97-466E-8CFA-8382584155D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7BA876-9561-462B-89F2-FFD0BB8C58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199" y="851517"/>
            <a:ext cx="5130795" cy="1461778"/>
          </a:xfrm>
        </p:spPr>
        <p:txBody>
          <a:bodyPr>
            <a:normAutofit/>
          </a:bodyPr>
          <a:lstStyle/>
          <a:p>
            <a:r>
              <a:rPr lang="en-GB" sz="4000" dirty="0"/>
              <a:t>Open Science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BDDAC9-35A8-4328-B5EA-8844C448EB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5200" y="2470248"/>
            <a:ext cx="4048344" cy="3536236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pl-PL" sz="2400" dirty="0"/>
          </a:p>
          <a:p>
            <a:pPr marL="0" indent="0">
              <a:buNone/>
            </a:pPr>
            <a:r>
              <a:rPr lang="en-GB" sz="2400" dirty="0"/>
              <a:t>Open science is transparent and accessible knowledge </a:t>
            </a:r>
            <a:endParaRPr lang="pl-PL" sz="2400" dirty="0"/>
          </a:p>
          <a:p>
            <a:pPr marL="0" indent="0">
              <a:buNone/>
            </a:pPr>
            <a:r>
              <a:rPr lang="en-GB" sz="2400" dirty="0"/>
              <a:t>that is shared and developed </a:t>
            </a:r>
            <a:endParaRPr lang="pl-PL" sz="2400" dirty="0"/>
          </a:p>
          <a:p>
            <a:pPr marL="0" indent="0">
              <a:buNone/>
            </a:pPr>
            <a:r>
              <a:rPr lang="en-GB" sz="2400" dirty="0"/>
              <a:t>through collaborative networks.</a:t>
            </a:r>
          </a:p>
          <a:p>
            <a:pPr marL="0" indent="0">
              <a:buNone/>
            </a:pPr>
            <a:endParaRPr lang="en-GB" sz="2400" dirty="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62A38935-BB53-4DF7-A56E-48DD25B685D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0370" y="851518"/>
            <a:ext cx="6184806" cy="5154967"/>
          </a:xfrm>
          <a:custGeom>
            <a:avLst/>
            <a:gdLst>
              <a:gd name="connsiteX0" fmla="*/ 363179 w 6184806"/>
              <a:gd name="connsiteY0" fmla="*/ 3125191 h 5154967"/>
              <a:gd name="connsiteX1" fmla="*/ 898270 w 6184806"/>
              <a:gd name="connsiteY1" fmla="*/ 3125191 h 5154967"/>
              <a:gd name="connsiteX2" fmla="*/ 980326 w 6184806"/>
              <a:gd name="connsiteY2" fmla="*/ 3173551 h 5154967"/>
              <a:gd name="connsiteX3" fmla="*/ 1248448 w 6184806"/>
              <a:gd name="connsiteY3" fmla="*/ 3635277 h 5154967"/>
              <a:gd name="connsiteX4" fmla="*/ 1248448 w 6184806"/>
              <a:gd name="connsiteY4" fmla="*/ 3729695 h 5154967"/>
              <a:gd name="connsiteX5" fmla="*/ 980326 w 6184806"/>
              <a:gd name="connsiteY5" fmla="*/ 4191421 h 5154967"/>
              <a:gd name="connsiteX6" fmla="*/ 898270 w 6184806"/>
              <a:gd name="connsiteY6" fmla="*/ 4239781 h 5154967"/>
              <a:gd name="connsiteX7" fmla="*/ 363179 w 6184806"/>
              <a:gd name="connsiteY7" fmla="*/ 4239781 h 5154967"/>
              <a:gd name="connsiteX8" fmla="*/ 279969 w 6184806"/>
              <a:gd name="connsiteY8" fmla="*/ 4191421 h 5154967"/>
              <a:gd name="connsiteX9" fmla="*/ 13002 w 6184806"/>
              <a:gd name="connsiteY9" fmla="*/ 3729695 h 5154967"/>
              <a:gd name="connsiteX10" fmla="*/ 13002 w 6184806"/>
              <a:gd name="connsiteY10" fmla="*/ 3635277 h 5154967"/>
              <a:gd name="connsiteX11" fmla="*/ 279969 w 6184806"/>
              <a:gd name="connsiteY11" fmla="*/ 3173551 h 5154967"/>
              <a:gd name="connsiteX12" fmla="*/ 363179 w 6184806"/>
              <a:gd name="connsiteY12" fmla="*/ 3125191 h 5154967"/>
              <a:gd name="connsiteX13" fmla="*/ 2489721 w 6184806"/>
              <a:gd name="connsiteY13" fmla="*/ 570035 h 5154967"/>
              <a:gd name="connsiteX14" fmla="*/ 2764862 w 6184806"/>
              <a:gd name="connsiteY14" fmla="*/ 570035 h 5154967"/>
              <a:gd name="connsiteX15" fmla="*/ 2796959 w 6184806"/>
              <a:gd name="connsiteY15" fmla="*/ 570035 h 5154967"/>
              <a:gd name="connsiteX16" fmla="*/ 2827587 w 6184806"/>
              <a:gd name="connsiteY16" fmla="*/ 622777 h 5154967"/>
              <a:gd name="connsiteX17" fmla="*/ 2977604 w 6184806"/>
              <a:gd name="connsiteY17" fmla="*/ 881117 h 5154967"/>
              <a:gd name="connsiteX18" fmla="*/ 2977604 w 6184806"/>
              <a:gd name="connsiteY18" fmla="*/ 1025720 h 5154967"/>
              <a:gd name="connsiteX19" fmla="*/ 2566968 w 6184806"/>
              <a:gd name="connsiteY19" fmla="*/ 1732863 h 5154967"/>
              <a:gd name="connsiteX20" fmla="*/ 2441299 w 6184806"/>
              <a:gd name="connsiteY20" fmla="*/ 1806927 h 5154967"/>
              <a:gd name="connsiteX21" fmla="*/ 1621798 w 6184806"/>
              <a:gd name="connsiteY21" fmla="*/ 1806927 h 5154967"/>
              <a:gd name="connsiteX22" fmla="*/ 1583218 w 6184806"/>
              <a:gd name="connsiteY22" fmla="*/ 1801802 h 5154967"/>
              <a:gd name="connsiteX23" fmla="*/ 1556683 w 6184806"/>
              <a:gd name="connsiteY23" fmla="*/ 1790677 h 5154967"/>
              <a:gd name="connsiteX24" fmla="*/ 1572899 w 6184806"/>
              <a:gd name="connsiteY24" fmla="*/ 1762631 h 5154967"/>
              <a:gd name="connsiteX25" fmla="*/ 2147429 w 6184806"/>
              <a:gd name="connsiteY25" fmla="*/ 768968 h 5154967"/>
              <a:gd name="connsiteX26" fmla="*/ 2489721 w 6184806"/>
              <a:gd name="connsiteY26" fmla="*/ 570035 h 5154967"/>
              <a:gd name="connsiteX27" fmla="*/ 1573268 w 6184806"/>
              <a:gd name="connsiteY27" fmla="*/ 0 h 5154967"/>
              <a:gd name="connsiteX28" fmla="*/ 2497662 w 6184806"/>
              <a:gd name="connsiteY28" fmla="*/ 0 h 5154967"/>
              <a:gd name="connsiteX29" fmla="*/ 2639415 w 6184806"/>
              <a:gd name="connsiteY29" fmla="*/ 83546 h 5154967"/>
              <a:gd name="connsiteX30" fmla="*/ 2887862 w 6184806"/>
              <a:gd name="connsiteY30" fmla="*/ 511387 h 5154967"/>
              <a:gd name="connsiteX31" fmla="*/ 2915928 w 6184806"/>
              <a:gd name="connsiteY31" fmla="*/ 559720 h 5154967"/>
              <a:gd name="connsiteX32" fmla="*/ 2893844 w 6184806"/>
              <a:gd name="connsiteY32" fmla="*/ 559720 h 5154967"/>
              <a:gd name="connsiteX33" fmla="*/ 2789466 w 6184806"/>
              <a:gd name="connsiteY33" fmla="*/ 559720 h 5154967"/>
              <a:gd name="connsiteX34" fmla="*/ 2744122 w 6184806"/>
              <a:gd name="connsiteY34" fmla="*/ 481634 h 5154967"/>
              <a:gd name="connsiteX35" fmla="*/ 2570885 w 6184806"/>
              <a:gd name="connsiteY35" fmla="*/ 183309 h 5154967"/>
              <a:gd name="connsiteX36" fmla="*/ 2445216 w 6184806"/>
              <a:gd name="connsiteY36" fmla="*/ 109244 h 5154967"/>
              <a:gd name="connsiteX37" fmla="*/ 1625714 w 6184806"/>
              <a:gd name="connsiteY37" fmla="*/ 109244 h 5154967"/>
              <a:gd name="connsiteX38" fmla="*/ 1498276 w 6184806"/>
              <a:gd name="connsiteY38" fmla="*/ 183309 h 5154967"/>
              <a:gd name="connsiteX39" fmla="*/ 1089410 w 6184806"/>
              <a:gd name="connsiteY39" fmla="*/ 890450 h 5154967"/>
              <a:gd name="connsiteX40" fmla="*/ 1089410 w 6184806"/>
              <a:gd name="connsiteY40" fmla="*/ 1035054 h 5154967"/>
              <a:gd name="connsiteX41" fmla="*/ 1498276 w 6184806"/>
              <a:gd name="connsiteY41" fmla="*/ 1742196 h 5154967"/>
              <a:gd name="connsiteX42" fmla="*/ 1552039 w 6184806"/>
              <a:gd name="connsiteY42" fmla="*/ 1796421 h 5154967"/>
              <a:gd name="connsiteX43" fmla="*/ 1558260 w 6184806"/>
              <a:gd name="connsiteY43" fmla="*/ 1799029 h 5154967"/>
              <a:gd name="connsiteX44" fmla="*/ 1524911 w 6184806"/>
              <a:gd name="connsiteY44" fmla="*/ 1856707 h 5154967"/>
              <a:gd name="connsiteX45" fmla="*/ 1500108 w 6184806"/>
              <a:gd name="connsiteY45" fmla="*/ 1899604 h 5154967"/>
              <a:gd name="connsiteX46" fmla="*/ 1525834 w 6184806"/>
              <a:gd name="connsiteY46" fmla="*/ 1910390 h 5154967"/>
              <a:gd name="connsiteX47" fmla="*/ 1569352 w 6184806"/>
              <a:gd name="connsiteY47" fmla="*/ 1916170 h 5154967"/>
              <a:gd name="connsiteX48" fmla="*/ 2493745 w 6184806"/>
              <a:gd name="connsiteY48" fmla="*/ 1916170 h 5154967"/>
              <a:gd name="connsiteX49" fmla="*/ 2635498 w 6184806"/>
              <a:gd name="connsiteY49" fmla="*/ 1832627 h 5154967"/>
              <a:gd name="connsiteX50" fmla="*/ 3098693 w 6184806"/>
              <a:gd name="connsiteY50" fmla="*/ 1034974 h 5154967"/>
              <a:gd name="connsiteX51" fmla="*/ 3098693 w 6184806"/>
              <a:gd name="connsiteY51" fmla="*/ 871863 h 5154967"/>
              <a:gd name="connsiteX52" fmla="*/ 2945803 w 6184806"/>
              <a:gd name="connsiteY52" fmla="*/ 608576 h 5154967"/>
              <a:gd name="connsiteX53" fmla="*/ 2923422 w 6184806"/>
              <a:gd name="connsiteY53" fmla="*/ 570035 h 5154967"/>
              <a:gd name="connsiteX54" fmla="*/ 3027104 w 6184806"/>
              <a:gd name="connsiteY54" fmla="*/ 570035 h 5154967"/>
              <a:gd name="connsiteX55" fmla="*/ 4690846 w 6184806"/>
              <a:gd name="connsiteY55" fmla="*/ 570035 h 5154967"/>
              <a:gd name="connsiteX56" fmla="*/ 5028384 w 6184806"/>
              <a:gd name="connsiteY56" fmla="*/ 768968 h 5154967"/>
              <a:gd name="connsiteX57" fmla="*/ 6131323 w 6184806"/>
              <a:gd name="connsiteY57" fmla="*/ 2668304 h 5154967"/>
              <a:gd name="connsiteX58" fmla="*/ 6131323 w 6184806"/>
              <a:gd name="connsiteY58" fmla="*/ 3056698 h 5154967"/>
              <a:gd name="connsiteX59" fmla="*/ 5028384 w 6184806"/>
              <a:gd name="connsiteY59" fmla="*/ 4956035 h 5154967"/>
              <a:gd name="connsiteX60" fmla="*/ 4690846 w 6184806"/>
              <a:gd name="connsiteY60" fmla="*/ 5154967 h 5154967"/>
              <a:gd name="connsiteX61" fmla="*/ 2489721 w 6184806"/>
              <a:gd name="connsiteY61" fmla="*/ 5154967 h 5154967"/>
              <a:gd name="connsiteX62" fmla="*/ 2147429 w 6184806"/>
              <a:gd name="connsiteY62" fmla="*/ 4956035 h 5154967"/>
              <a:gd name="connsiteX63" fmla="*/ 1049243 w 6184806"/>
              <a:gd name="connsiteY63" fmla="*/ 3056698 h 5154967"/>
              <a:gd name="connsiteX64" fmla="*/ 1049243 w 6184806"/>
              <a:gd name="connsiteY64" fmla="*/ 2668304 h 5154967"/>
              <a:gd name="connsiteX65" fmla="*/ 1457007 w 6184806"/>
              <a:gd name="connsiteY65" fmla="*/ 1963067 h 5154967"/>
              <a:gd name="connsiteX66" fmla="*/ 1491373 w 6184806"/>
              <a:gd name="connsiteY66" fmla="*/ 1903634 h 5154967"/>
              <a:gd name="connsiteX67" fmla="*/ 1490164 w 6184806"/>
              <a:gd name="connsiteY67" fmla="*/ 1903127 h 5154967"/>
              <a:gd name="connsiteX68" fmla="*/ 1429519 w 6184806"/>
              <a:gd name="connsiteY68" fmla="*/ 1841960 h 5154967"/>
              <a:gd name="connsiteX69" fmla="*/ 968320 w 6184806"/>
              <a:gd name="connsiteY69" fmla="*/ 1044307 h 5154967"/>
              <a:gd name="connsiteX70" fmla="*/ 968320 w 6184806"/>
              <a:gd name="connsiteY70" fmla="*/ 881196 h 5154967"/>
              <a:gd name="connsiteX71" fmla="*/ 1429519 w 6184806"/>
              <a:gd name="connsiteY71" fmla="*/ 83546 h 5154967"/>
              <a:gd name="connsiteX72" fmla="*/ 1573268 w 6184806"/>
              <a:gd name="connsiteY72" fmla="*/ 0 h 5154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6184806" h="5154967">
                <a:moveTo>
                  <a:pt x="363179" y="3125191"/>
                </a:moveTo>
                <a:cubicBezTo>
                  <a:pt x="363179" y="3125191"/>
                  <a:pt x="363179" y="3125191"/>
                  <a:pt x="898270" y="3125191"/>
                </a:cubicBezTo>
                <a:cubicBezTo>
                  <a:pt x="931786" y="3125191"/>
                  <a:pt x="964145" y="3143614"/>
                  <a:pt x="980326" y="3173551"/>
                </a:cubicBezTo>
                <a:cubicBezTo>
                  <a:pt x="980326" y="3173551"/>
                  <a:pt x="980326" y="3173551"/>
                  <a:pt x="1248448" y="3635277"/>
                </a:cubicBezTo>
                <a:cubicBezTo>
                  <a:pt x="1265784" y="3664063"/>
                  <a:pt x="1265784" y="3700909"/>
                  <a:pt x="1248448" y="3729695"/>
                </a:cubicBezTo>
                <a:cubicBezTo>
                  <a:pt x="1248448" y="3729695"/>
                  <a:pt x="1248448" y="3729695"/>
                  <a:pt x="980326" y="4191421"/>
                </a:cubicBezTo>
                <a:cubicBezTo>
                  <a:pt x="964145" y="4221358"/>
                  <a:pt x="931786" y="4239781"/>
                  <a:pt x="898270" y="4239781"/>
                </a:cubicBezTo>
                <a:cubicBezTo>
                  <a:pt x="898270" y="4239781"/>
                  <a:pt x="898270" y="4239781"/>
                  <a:pt x="363179" y="4239781"/>
                </a:cubicBezTo>
                <a:cubicBezTo>
                  <a:pt x="328508" y="4239781"/>
                  <a:pt x="297305" y="4221358"/>
                  <a:pt x="279969" y="4191421"/>
                </a:cubicBezTo>
                <a:cubicBezTo>
                  <a:pt x="279969" y="4191421"/>
                  <a:pt x="279969" y="4191421"/>
                  <a:pt x="13002" y="3729695"/>
                </a:cubicBezTo>
                <a:cubicBezTo>
                  <a:pt x="-4334" y="3700909"/>
                  <a:pt x="-4334" y="3664063"/>
                  <a:pt x="13002" y="3635277"/>
                </a:cubicBezTo>
                <a:cubicBezTo>
                  <a:pt x="13002" y="3635277"/>
                  <a:pt x="13002" y="3635277"/>
                  <a:pt x="279969" y="3173551"/>
                </a:cubicBezTo>
                <a:cubicBezTo>
                  <a:pt x="297305" y="3143614"/>
                  <a:pt x="328508" y="3125191"/>
                  <a:pt x="363179" y="3125191"/>
                </a:cubicBezTo>
                <a:close/>
                <a:moveTo>
                  <a:pt x="2489721" y="570035"/>
                </a:moveTo>
                <a:cubicBezTo>
                  <a:pt x="2489721" y="570035"/>
                  <a:pt x="2489721" y="570035"/>
                  <a:pt x="2764862" y="570035"/>
                </a:cubicBezTo>
                <a:lnTo>
                  <a:pt x="2796959" y="570035"/>
                </a:lnTo>
                <a:lnTo>
                  <a:pt x="2827587" y="622777"/>
                </a:lnTo>
                <a:cubicBezTo>
                  <a:pt x="2870233" y="696217"/>
                  <a:pt x="2919858" y="781675"/>
                  <a:pt x="2977604" y="881117"/>
                </a:cubicBezTo>
                <a:cubicBezTo>
                  <a:pt x="3004153" y="925204"/>
                  <a:pt x="3004153" y="981634"/>
                  <a:pt x="2977604" y="1025720"/>
                </a:cubicBezTo>
                <a:cubicBezTo>
                  <a:pt x="2977604" y="1025720"/>
                  <a:pt x="2977604" y="1025720"/>
                  <a:pt x="2566968" y="1732863"/>
                </a:cubicBezTo>
                <a:cubicBezTo>
                  <a:pt x="2542188" y="1778712"/>
                  <a:pt x="2492629" y="1806927"/>
                  <a:pt x="2441299" y="1806927"/>
                </a:cubicBezTo>
                <a:cubicBezTo>
                  <a:pt x="2441299" y="1806927"/>
                  <a:pt x="2441299" y="1806927"/>
                  <a:pt x="1621798" y="1806927"/>
                </a:cubicBezTo>
                <a:cubicBezTo>
                  <a:pt x="1608523" y="1806927"/>
                  <a:pt x="1595580" y="1805163"/>
                  <a:pt x="1583218" y="1801802"/>
                </a:cubicBezTo>
                <a:lnTo>
                  <a:pt x="1556683" y="1790677"/>
                </a:lnTo>
                <a:lnTo>
                  <a:pt x="1572899" y="1762631"/>
                </a:lnTo>
                <a:cubicBezTo>
                  <a:pt x="1719523" y="1509042"/>
                  <a:pt x="1907201" y="1184448"/>
                  <a:pt x="2147429" y="768968"/>
                </a:cubicBezTo>
                <a:cubicBezTo>
                  <a:pt x="2218739" y="645819"/>
                  <a:pt x="2347099" y="570035"/>
                  <a:pt x="2489721" y="570035"/>
                </a:cubicBezTo>
                <a:close/>
                <a:moveTo>
                  <a:pt x="1573268" y="0"/>
                </a:moveTo>
                <a:cubicBezTo>
                  <a:pt x="1573268" y="0"/>
                  <a:pt x="1573268" y="0"/>
                  <a:pt x="2497662" y="0"/>
                </a:cubicBezTo>
                <a:cubicBezTo>
                  <a:pt x="2555561" y="0"/>
                  <a:pt x="2611463" y="31828"/>
                  <a:pt x="2639415" y="83546"/>
                </a:cubicBezTo>
                <a:cubicBezTo>
                  <a:pt x="2639415" y="83546"/>
                  <a:pt x="2639415" y="83546"/>
                  <a:pt x="2887862" y="511387"/>
                </a:cubicBezTo>
                <a:lnTo>
                  <a:pt x="2915928" y="559720"/>
                </a:lnTo>
                <a:lnTo>
                  <a:pt x="2893844" y="559720"/>
                </a:lnTo>
                <a:lnTo>
                  <a:pt x="2789466" y="559720"/>
                </a:lnTo>
                <a:lnTo>
                  <a:pt x="2744122" y="481634"/>
                </a:lnTo>
                <a:cubicBezTo>
                  <a:pt x="2570885" y="183309"/>
                  <a:pt x="2570885" y="183309"/>
                  <a:pt x="2570885" y="183309"/>
                </a:cubicBezTo>
                <a:cubicBezTo>
                  <a:pt x="2546104" y="137459"/>
                  <a:pt x="2496545" y="109244"/>
                  <a:pt x="2445216" y="109244"/>
                </a:cubicBezTo>
                <a:cubicBezTo>
                  <a:pt x="1625714" y="109244"/>
                  <a:pt x="1625714" y="109244"/>
                  <a:pt x="1625714" y="109244"/>
                </a:cubicBezTo>
                <a:cubicBezTo>
                  <a:pt x="1572615" y="109244"/>
                  <a:pt x="1524825" y="137459"/>
                  <a:pt x="1498276" y="183309"/>
                </a:cubicBezTo>
                <a:cubicBezTo>
                  <a:pt x="1089410" y="890450"/>
                  <a:pt x="1089410" y="890450"/>
                  <a:pt x="1089410" y="890450"/>
                </a:cubicBezTo>
                <a:cubicBezTo>
                  <a:pt x="1062860" y="934537"/>
                  <a:pt x="1062860" y="990968"/>
                  <a:pt x="1089410" y="1035054"/>
                </a:cubicBezTo>
                <a:cubicBezTo>
                  <a:pt x="1498276" y="1742196"/>
                  <a:pt x="1498276" y="1742196"/>
                  <a:pt x="1498276" y="1742196"/>
                </a:cubicBezTo>
                <a:cubicBezTo>
                  <a:pt x="1511551" y="1765121"/>
                  <a:pt x="1530135" y="1783637"/>
                  <a:pt x="1552039" y="1796421"/>
                </a:cubicBezTo>
                <a:lnTo>
                  <a:pt x="1558260" y="1799029"/>
                </a:lnTo>
                <a:lnTo>
                  <a:pt x="1524911" y="1856707"/>
                </a:lnTo>
                <a:lnTo>
                  <a:pt x="1500108" y="1899604"/>
                </a:lnTo>
                <a:lnTo>
                  <a:pt x="1525834" y="1910390"/>
                </a:lnTo>
                <a:cubicBezTo>
                  <a:pt x="1539779" y="1914181"/>
                  <a:pt x="1554378" y="1916170"/>
                  <a:pt x="1569352" y="1916170"/>
                </a:cubicBezTo>
                <a:cubicBezTo>
                  <a:pt x="2493745" y="1916170"/>
                  <a:pt x="2493745" y="1916170"/>
                  <a:pt x="2493745" y="1916170"/>
                </a:cubicBezTo>
                <a:cubicBezTo>
                  <a:pt x="2551645" y="1916170"/>
                  <a:pt x="2607546" y="1884345"/>
                  <a:pt x="2635498" y="1832627"/>
                </a:cubicBezTo>
                <a:cubicBezTo>
                  <a:pt x="3098693" y="1034974"/>
                  <a:pt x="3098693" y="1034974"/>
                  <a:pt x="3098693" y="1034974"/>
                </a:cubicBezTo>
                <a:cubicBezTo>
                  <a:pt x="3128641" y="985246"/>
                  <a:pt x="3128641" y="921593"/>
                  <a:pt x="3098693" y="871863"/>
                </a:cubicBezTo>
                <a:cubicBezTo>
                  <a:pt x="3040794" y="772157"/>
                  <a:pt x="2990132" y="684914"/>
                  <a:pt x="2945803" y="608576"/>
                </a:cubicBezTo>
                <a:lnTo>
                  <a:pt x="2923422" y="570035"/>
                </a:lnTo>
                <a:lnTo>
                  <a:pt x="3027104" y="570035"/>
                </a:lnTo>
                <a:cubicBezTo>
                  <a:pt x="3349535" y="570035"/>
                  <a:pt x="3865424" y="570035"/>
                  <a:pt x="4690846" y="570035"/>
                </a:cubicBezTo>
                <a:cubicBezTo>
                  <a:pt x="4828714" y="570035"/>
                  <a:pt x="4961827" y="645819"/>
                  <a:pt x="5028384" y="768968"/>
                </a:cubicBezTo>
                <a:cubicBezTo>
                  <a:pt x="5028384" y="768968"/>
                  <a:pt x="5028384" y="768968"/>
                  <a:pt x="6131323" y="2668304"/>
                </a:cubicBezTo>
                <a:cubicBezTo>
                  <a:pt x="6202634" y="2786717"/>
                  <a:pt x="6202634" y="2938285"/>
                  <a:pt x="6131323" y="3056698"/>
                </a:cubicBezTo>
                <a:cubicBezTo>
                  <a:pt x="6131323" y="3056698"/>
                  <a:pt x="6131323" y="3056698"/>
                  <a:pt x="5028384" y="4956035"/>
                </a:cubicBezTo>
                <a:cubicBezTo>
                  <a:pt x="4961827" y="5079184"/>
                  <a:pt x="4828714" y="5154967"/>
                  <a:pt x="4690846" y="5154967"/>
                </a:cubicBezTo>
                <a:cubicBezTo>
                  <a:pt x="4690846" y="5154967"/>
                  <a:pt x="4690846" y="5154967"/>
                  <a:pt x="2489721" y="5154967"/>
                </a:cubicBezTo>
                <a:cubicBezTo>
                  <a:pt x="2347099" y="5154967"/>
                  <a:pt x="2218739" y="5079184"/>
                  <a:pt x="2147429" y="4956035"/>
                </a:cubicBezTo>
                <a:cubicBezTo>
                  <a:pt x="2147429" y="4956035"/>
                  <a:pt x="2147429" y="4956035"/>
                  <a:pt x="1049243" y="3056698"/>
                </a:cubicBezTo>
                <a:cubicBezTo>
                  <a:pt x="977932" y="2938285"/>
                  <a:pt x="977932" y="2786717"/>
                  <a:pt x="1049243" y="2668304"/>
                </a:cubicBezTo>
                <a:cubicBezTo>
                  <a:pt x="1049243" y="2668304"/>
                  <a:pt x="1049243" y="2668304"/>
                  <a:pt x="1457007" y="1963067"/>
                </a:cubicBezTo>
                <a:lnTo>
                  <a:pt x="1491373" y="1903634"/>
                </a:lnTo>
                <a:lnTo>
                  <a:pt x="1490164" y="1903127"/>
                </a:lnTo>
                <a:cubicBezTo>
                  <a:pt x="1465456" y="1888705"/>
                  <a:pt x="1444493" y="1867820"/>
                  <a:pt x="1429519" y="1841960"/>
                </a:cubicBezTo>
                <a:cubicBezTo>
                  <a:pt x="1429519" y="1841960"/>
                  <a:pt x="1429519" y="1841960"/>
                  <a:pt x="968320" y="1044307"/>
                </a:cubicBezTo>
                <a:cubicBezTo>
                  <a:pt x="938371" y="994579"/>
                  <a:pt x="938371" y="930926"/>
                  <a:pt x="968320" y="881196"/>
                </a:cubicBezTo>
                <a:cubicBezTo>
                  <a:pt x="968320" y="881196"/>
                  <a:pt x="968320" y="881196"/>
                  <a:pt x="1429519" y="83546"/>
                </a:cubicBezTo>
                <a:cubicBezTo>
                  <a:pt x="1459466" y="31828"/>
                  <a:pt x="1513373" y="0"/>
                  <a:pt x="1573268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5" name="Graphic 4" descr="Unlock with solid fill">
            <a:extLst>
              <a:ext uri="{FF2B5EF4-FFF2-40B4-BE49-F238E27FC236}">
                <a16:creationId xmlns:a16="http://schemas.microsoft.com/office/drawing/2014/main" id="{9AE8233F-980D-4B4E-97AE-75879E6092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35330" y="2105470"/>
            <a:ext cx="3217333" cy="3217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1972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Narrative CV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n-IE" dirty="0"/>
              <a:t>Generation of Knowledge</a:t>
            </a:r>
            <a:endParaRPr lang="en-GB" dirty="0"/>
          </a:p>
          <a:p>
            <a:pPr lvl="0"/>
            <a:r>
              <a:rPr lang="en-IE" dirty="0"/>
              <a:t>Development of Individuals and Collaborations  </a:t>
            </a:r>
            <a:endParaRPr lang="en-GB" dirty="0"/>
          </a:p>
          <a:p>
            <a:pPr lvl="0"/>
            <a:r>
              <a:rPr lang="en-IE" dirty="0"/>
              <a:t>Supporting Broader Society and the Economy  </a:t>
            </a:r>
            <a:endParaRPr lang="en-GB" dirty="0"/>
          </a:p>
          <a:p>
            <a:pPr lvl="0"/>
            <a:r>
              <a:rPr lang="en-IE" dirty="0"/>
              <a:t>Supporting the Research Community </a:t>
            </a:r>
            <a:endParaRPr lang="en-GB" dirty="0"/>
          </a:p>
          <a:p>
            <a:pPr marL="0" indent="0">
              <a:buNone/>
            </a:pPr>
            <a:endParaRPr lang="en-GB" dirty="0" smtClean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74203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Narrative CV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A </a:t>
            </a:r>
            <a:r>
              <a:rPr lang="en-GB" dirty="0"/>
              <a:t>broad definition of ‘output’ is </a:t>
            </a:r>
            <a:r>
              <a:rPr lang="en-GB" dirty="0" smtClean="0"/>
              <a:t>used, such </a:t>
            </a:r>
            <a:r>
              <a:rPr lang="en-GB" dirty="0"/>
              <a:t>as datasets, patents and software.</a:t>
            </a:r>
          </a:p>
          <a:p>
            <a:r>
              <a:rPr lang="en-GB" dirty="0" smtClean="0"/>
              <a:t>Special </a:t>
            </a:r>
            <a:r>
              <a:rPr lang="en-GB" dirty="0"/>
              <a:t>attention is paid to Open </a:t>
            </a:r>
            <a:r>
              <a:rPr lang="en-GB" dirty="0" smtClean="0"/>
              <a:t>Science, which outputs </a:t>
            </a:r>
            <a:r>
              <a:rPr lang="en-GB" dirty="0"/>
              <a:t>are openly available</a:t>
            </a:r>
            <a:r>
              <a:rPr lang="en-GB" dirty="0" smtClean="0"/>
              <a:t>.</a:t>
            </a:r>
          </a:p>
          <a:p>
            <a:r>
              <a:rPr lang="en-US" dirty="0" smtClean="0"/>
              <a:t>New metrics: retweets, </a:t>
            </a:r>
            <a:r>
              <a:rPr lang="en-US" dirty="0"/>
              <a:t>online views and </a:t>
            </a:r>
            <a:r>
              <a:rPr lang="en-US" dirty="0" smtClean="0"/>
              <a:t>downloads</a:t>
            </a:r>
            <a:r>
              <a:rPr lang="en-US" smtClean="0"/>
              <a:t>, discussions, </a:t>
            </a:r>
            <a:r>
              <a:rPr lang="en-US" dirty="0" smtClean="0"/>
              <a:t>presence in mass </a:t>
            </a:r>
            <a:r>
              <a:rPr lang="en-US" dirty="0"/>
              <a:t>media technology platforms</a:t>
            </a: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78819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It is </a:t>
            </a:r>
            <a:r>
              <a:rPr lang="pl-PL" dirty="0" smtClean="0"/>
              <a:t>easier to </a:t>
            </a:r>
            <a:r>
              <a:rPr lang="pl-PL" smtClean="0"/>
              <a:t>be prep</a:t>
            </a:r>
            <a:r>
              <a:rPr lang="en-GB" smtClean="0"/>
              <a:t>a</a:t>
            </a:r>
            <a:r>
              <a:rPr lang="pl-PL" smtClean="0"/>
              <a:t>red </a:t>
            </a:r>
            <a:r>
              <a:rPr lang="pl-PL" dirty="0" smtClean="0"/>
              <a:t>than to fake it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It takes time to make the outputs public</a:t>
            </a:r>
          </a:p>
          <a:p>
            <a:r>
              <a:rPr lang="en-GB" dirty="0" smtClean="0"/>
              <a:t>The quality of open outputs is easy to assess</a:t>
            </a:r>
          </a:p>
          <a:p>
            <a:endParaRPr lang="en-GB" dirty="0" smtClean="0"/>
          </a:p>
          <a:p>
            <a:r>
              <a:rPr lang="en-GB" dirty="0" smtClean="0"/>
              <a:t>Timestamps </a:t>
            </a: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8669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5186E0-B0CC-4664-8D5D-FE79BD5CB5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Where to next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8006D0-1239-4806-A27B-A8672C87B4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Challenges &amp; benefits of OS</a:t>
            </a:r>
            <a:r>
              <a:rPr lang="pl-PL" dirty="0"/>
              <a:t> </a:t>
            </a:r>
            <a:r>
              <a:rPr lang="en-GB" dirty="0">
                <a:hlinkClick r:id="rId2"/>
              </a:rPr>
              <a:t>https://doi.org/10.1371/journal.pbio.3000246</a:t>
            </a:r>
            <a:endParaRPr lang="en-GB" dirty="0"/>
          </a:p>
          <a:p>
            <a:endParaRPr lang="en-GB" dirty="0"/>
          </a:p>
          <a:p>
            <a:r>
              <a:rPr lang="en-GB" dirty="0"/>
              <a:t>Centre for Open Science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>
                <a:hlinkClick r:id="rId3"/>
              </a:rPr>
              <a:t>https://www.cos.io/</a:t>
            </a:r>
            <a:r>
              <a:rPr lang="pl-PL" dirty="0"/>
              <a:t> </a:t>
            </a:r>
          </a:p>
          <a:p>
            <a:endParaRPr lang="en-GB" dirty="0"/>
          </a:p>
          <a:p>
            <a:r>
              <a:rPr lang="en-GB" dirty="0"/>
              <a:t>Ted talk supporting OS</a:t>
            </a:r>
            <a:r>
              <a:rPr lang="pl-PL" dirty="0"/>
              <a:t/>
            </a:r>
            <a:br>
              <a:rPr lang="pl-PL" dirty="0"/>
            </a:br>
            <a:r>
              <a:rPr lang="pl-PL" dirty="0">
                <a:hlinkClick r:id="rId4"/>
              </a:rPr>
              <a:t>https://youtu.be/c-bemNZ-IqA</a:t>
            </a:r>
            <a:r>
              <a:rPr lang="pl-PL" dirty="0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560601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1F32EBA-ED97-466E-8CFA-8382584155D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5186E0-B0CC-4664-8D5D-FE79BD5CB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199" y="851517"/>
            <a:ext cx="5130795" cy="1461778"/>
          </a:xfrm>
        </p:spPr>
        <p:txBody>
          <a:bodyPr>
            <a:normAutofit/>
          </a:bodyPr>
          <a:lstStyle/>
          <a:p>
            <a:r>
              <a:rPr lang="en-GB" sz="4000"/>
              <a:t>Open Science Quiz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8006D0-1239-4806-A27B-A8672C87B4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5200" y="2470248"/>
            <a:ext cx="4048344" cy="3536236"/>
          </a:xfrm>
        </p:spPr>
        <p:txBody>
          <a:bodyPr>
            <a:normAutofit/>
          </a:bodyPr>
          <a:lstStyle/>
          <a:p>
            <a:r>
              <a:rPr lang="en-GB" sz="2400"/>
              <a:t>…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62A38935-BB53-4DF7-A56E-48DD25B685D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0370" y="851518"/>
            <a:ext cx="6184806" cy="5154967"/>
          </a:xfrm>
          <a:custGeom>
            <a:avLst/>
            <a:gdLst>
              <a:gd name="connsiteX0" fmla="*/ 363179 w 6184806"/>
              <a:gd name="connsiteY0" fmla="*/ 3125191 h 5154967"/>
              <a:gd name="connsiteX1" fmla="*/ 898270 w 6184806"/>
              <a:gd name="connsiteY1" fmla="*/ 3125191 h 5154967"/>
              <a:gd name="connsiteX2" fmla="*/ 980326 w 6184806"/>
              <a:gd name="connsiteY2" fmla="*/ 3173551 h 5154967"/>
              <a:gd name="connsiteX3" fmla="*/ 1248448 w 6184806"/>
              <a:gd name="connsiteY3" fmla="*/ 3635277 h 5154967"/>
              <a:gd name="connsiteX4" fmla="*/ 1248448 w 6184806"/>
              <a:gd name="connsiteY4" fmla="*/ 3729695 h 5154967"/>
              <a:gd name="connsiteX5" fmla="*/ 980326 w 6184806"/>
              <a:gd name="connsiteY5" fmla="*/ 4191421 h 5154967"/>
              <a:gd name="connsiteX6" fmla="*/ 898270 w 6184806"/>
              <a:gd name="connsiteY6" fmla="*/ 4239781 h 5154967"/>
              <a:gd name="connsiteX7" fmla="*/ 363179 w 6184806"/>
              <a:gd name="connsiteY7" fmla="*/ 4239781 h 5154967"/>
              <a:gd name="connsiteX8" fmla="*/ 279969 w 6184806"/>
              <a:gd name="connsiteY8" fmla="*/ 4191421 h 5154967"/>
              <a:gd name="connsiteX9" fmla="*/ 13002 w 6184806"/>
              <a:gd name="connsiteY9" fmla="*/ 3729695 h 5154967"/>
              <a:gd name="connsiteX10" fmla="*/ 13002 w 6184806"/>
              <a:gd name="connsiteY10" fmla="*/ 3635277 h 5154967"/>
              <a:gd name="connsiteX11" fmla="*/ 279969 w 6184806"/>
              <a:gd name="connsiteY11" fmla="*/ 3173551 h 5154967"/>
              <a:gd name="connsiteX12" fmla="*/ 363179 w 6184806"/>
              <a:gd name="connsiteY12" fmla="*/ 3125191 h 5154967"/>
              <a:gd name="connsiteX13" fmla="*/ 2489721 w 6184806"/>
              <a:gd name="connsiteY13" fmla="*/ 570035 h 5154967"/>
              <a:gd name="connsiteX14" fmla="*/ 2764862 w 6184806"/>
              <a:gd name="connsiteY14" fmla="*/ 570035 h 5154967"/>
              <a:gd name="connsiteX15" fmla="*/ 2796959 w 6184806"/>
              <a:gd name="connsiteY15" fmla="*/ 570035 h 5154967"/>
              <a:gd name="connsiteX16" fmla="*/ 2827587 w 6184806"/>
              <a:gd name="connsiteY16" fmla="*/ 622777 h 5154967"/>
              <a:gd name="connsiteX17" fmla="*/ 2977604 w 6184806"/>
              <a:gd name="connsiteY17" fmla="*/ 881117 h 5154967"/>
              <a:gd name="connsiteX18" fmla="*/ 2977604 w 6184806"/>
              <a:gd name="connsiteY18" fmla="*/ 1025720 h 5154967"/>
              <a:gd name="connsiteX19" fmla="*/ 2566968 w 6184806"/>
              <a:gd name="connsiteY19" fmla="*/ 1732863 h 5154967"/>
              <a:gd name="connsiteX20" fmla="*/ 2441299 w 6184806"/>
              <a:gd name="connsiteY20" fmla="*/ 1806927 h 5154967"/>
              <a:gd name="connsiteX21" fmla="*/ 1621798 w 6184806"/>
              <a:gd name="connsiteY21" fmla="*/ 1806927 h 5154967"/>
              <a:gd name="connsiteX22" fmla="*/ 1583218 w 6184806"/>
              <a:gd name="connsiteY22" fmla="*/ 1801802 h 5154967"/>
              <a:gd name="connsiteX23" fmla="*/ 1556683 w 6184806"/>
              <a:gd name="connsiteY23" fmla="*/ 1790677 h 5154967"/>
              <a:gd name="connsiteX24" fmla="*/ 1572899 w 6184806"/>
              <a:gd name="connsiteY24" fmla="*/ 1762631 h 5154967"/>
              <a:gd name="connsiteX25" fmla="*/ 2147429 w 6184806"/>
              <a:gd name="connsiteY25" fmla="*/ 768968 h 5154967"/>
              <a:gd name="connsiteX26" fmla="*/ 2489721 w 6184806"/>
              <a:gd name="connsiteY26" fmla="*/ 570035 h 5154967"/>
              <a:gd name="connsiteX27" fmla="*/ 1573268 w 6184806"/>
              <a:gd name="connsiteY27" fmla="*/ 0 h 5154967"/>
              <a:gd name="connsiteX28" fmla="*/ 2497662 w 6184806"/>
              <a:gd name="connsiteY28" fmla="*/ 0 h 5154967"/>
              <a:gd name="connsiteX29" fmla="*/ 2639415 w 6184806"/>
              <a:gd name="connsiteY29" fmla="*/ 83546 h 5154967"/>
              <a:gd name="connsiteX30" fmla="*/ 2887862 w 6184806"/>
              <a:gd name="connsiteY30" fmla="*/ 511387 h 5154967"/>
              <a:gd name="connsiteX31" fmla="*/ 2915928 w 6184806"/>
              <a:gd name="connsiteY31" fmla="*/ 559720 h 5154967"/>
              <a:gd name="connsiteX32" fmla="*/ 2893844 w 6184806"/>
              <a:gd name="connsiteY32" fmla="*/ 559720 h 5154967"/>
              <a:gd name="connsiteX33" fmla="*/ 2789466 w 6184806"/>
              <a:gd name="connsiteY33" fmla="*/ 559720 h 5154967"/>
              <a:gd name="connsiteX34" fmla="*/ 2744122 w 6184806"/>
              <a:gd name="connsiteY34" fmla="*/ 481634 h 5154967"/>
              <a:gd name="connsiteX35" fmla="*/ 2570885 w 6184806"/>
              <a:gd name="connsiteY35" fmla="*/ 183309 h 5154967"/>
              <a:gd name="connsiteX36" fmla="*/ 2445216 w 6184806"/>
              <a:gd name="connsiteY36" fmla="*/ 109244 h 5154967"/>
              <a:gd name="connsiteX37" fmla="*/ 1625714 w 6184806"/>
              <a:gd name="connsiteY37" fmla="*/ 109244 h 5154967"/>
              <a:gd name="connsiteX38" fmla="*/ 1498276 w 6184806"/>
              <a:gd name="connsiteY38" fmla="*/ 183309 h 5154967"/>
              <a:gd name="connsiteX39" fmla="*/ 1089410 w 6184806"/>
              <a:gd name="connsiteY39" fmla="*/ 890450 h 5154967"/>
              <a:gd name="connsiteX40" fmla="*/ 1089410 w 6184806"/>
              <a:gd name="connsiteY40" fmla="*/ 1035054 h 5154967"/>
              <a:gd name="connsiteX41" fmla="*/ 1498276 w 6184806"/>
              <a:gd name="connsiteY41" fmla="*/ 1742196 h 5154967"/>
              <a:gd name="connsiteX42" fmla="*/ 1552039 w 6184806"/>
              <a:gd name="connsiteY42" fmla="*/ 1796421 h 5154967"/>
              <a:gd name="connsiteX43" fmla="*/ 1558260 w 6184806"/>
              <a:gd name="connsiteY43" fmla="*/ 1799029 h 5154967"/>
              <a:gd name="connsiteX44" fmla="*/ 1524911 w 6184806"/>
              <a:gd name="connsiteY44" fmla="*/ 1856707 h 5154967"/>
              <a:gd name="connsiteX45" fmla="*/ 1500108 w 6184806"/>
              <a:gd name="connsiteY45" fmla="*/ 1899604 h 5154967"/>
              <a:gd name="connsiteX46" fmla="*/ 1525834 w 6184806"/>
              <a:gd name="connsiteY46" fmla="*/ 1910390 h 5154967"/>
              <a:gd name="connsiteX47" fmla="*/ 1569352 w 6184806"/>
              <a:gd name="connsiteY47" fmla="*/ 1916170 h 5154967"/>
              <a:gd name="connsiteX48" fmla="*/ 2493745 w 6184806"/>
              <a:gd name="connsiteY48" fmla="*/ 1916170 h 5154967"/>
              <a:gd name="connsiteX49" fmla="*/ 2635498 w 6184806"/>
              <a:gd name="connsiteY49" fmla="*/ 1832627 h 5154967"/>
              <a:gd name="connsiteX50" fmla="*/ 3098693 w 6184806"/>
              <a:gd name="connsiteY50" fmla="*/ 1034974 h 5154967"/>
              <a:gd name="connsiteX51" fmla="*/ 3098693 w 6184806"/>
              <a:gd name="connsiteY51" fmla="*/ 871863 h 5154967"/>
              <a:gd name="connsiteX52" fmla="*/ 2945803 w 6184806"/>
              <a:gd name="connsiteY52" fmla="*/ 608576 h 5154967"/>
              <a:gd name="connsiteX53" fmla="*/ 2923422 w 6184806"/>
              <a:gd name="connsiteY53" fmla="*/ 570035 h 5154967"/>
              <a:gd name="connsiteX54" fmla="*/ 3027104 w 6184806"/>
              <a:gd name="connsiteY54" fmla="*/ 570035 h 5154967"/>
              <a:gd name="connsiteX55" fmla="*/ 4690846 w 6184806"/>
              <a:gd name="connsiteY55" fmla="*/ 570035 h 5154967"/>
              <a:gd name="connsiteX56" fmla="*/ 5028384 w 6184806"/>
              <a:gd name="connsiteY56" fmla="*/ 768968 h 5154967"/>
              <a:gd name="connsiteX57" fmla="*/ 6131323 w 6184806"/>
              <a:gd name="connsiteY57" fmla="*/ 2668304 h 5154967"/>
              <a:gd name="connsiteX58" fmla="*/ 6131323 w 6184806"/>
              <a:gd name="connsiteY58" fmla="*/ 3056698 h 5154967"/>
              <a:gd name="connsiteX59" fmla="*/ 5028384 w 6184806"/>
              <a:gd name="connsiteY59" fmla="*/ 4956035 h 5154967"/>
              <a:gd name="connsiteX60" fmla="*/ 4690846 w 6184806"/>
              <a:gd name="connsiteY60" fmla="*/ 5154967 h 5154967"/>
              <a:gd name="connsiteX61" fmla="*/ 2489721 w 6184806"/>
              <a:gd name="connsiteY61" fmla="*/ 5154967 h 5154967"/>
              <a:gd name="connsiteX62" fmla="*/ 2147429 w 6184806"/>
              <a:gd name="connsiteY62" fmla="*/ 4956035 h 5154967"/>
              <a:gd name="connsiteX63" fmla="*/ 1049243 w 6184806"/>
              <a:gd name="connsiteY63" fmla="*/ 3056698 h 5154967"/>
              <a:gd name="connsiteX64" fmla="*/ 1049243 w 6184806"/>
              <a:gd name="connsiteY64" fmla="*/ 2668304 h 5154967"/>
              <a:gd name="connsiteX65" fmla="*/ 1457007 w 6184806"/>
              <a:gd name="connsiteY65" fmla="*/ 1963067 h 5154967"/>
              <a:gd name="connsiteX66" fmla="*/ 1491373 w 6184806"/>
              <a:gd name="connsiteY66" fmla="*/ 1903634 h 5154967"/>
              <a:gd name="connsiteX67" fmla="*/ 1490164 w 6184806"/>
              <a:gd name="connsiteY67" fmla="*/ 1903127 h 5154967"/>
              <a:gd name="connsiteX68" fmla="*/ 1429519 w 6184806"/>
              <a:gd name="connsiteY68" fmla="*/ 1841960 h 5154967"/>
              <a:gd name="connsiteX69" fmla="*/ 968320 w 6184806"/>
              <a:gd name="connsiteY69" fmla="*/ 1044307 h 5154967"/>
              <a:gd name="connsiteX70" fmla="*/ 968320 w 6184806"/>
              <a:gd name="connsiteY70" fmla="*/ 881196 h 5154967"/>
              <a:gd name="connsiteX71" fmla="*/ 1429519 w 6184806"/>
              <a:gd name="connsiteY71" fmla="*/ 83546 h 5154967"/>
              <a:gd name="connsiteX72" fmla="*/ 1573268 w 6184806"/>
              <a:gd name="connsiteY72" fmla="*/ 0 h 5154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6184806" h="5154967">
                <a:moveTo>
                  <a:pt x="363179" y="3125191"/>
                </a:moveTo>
                <a:cubicBezTo>
                  <a:pt x="363179" y="3125191"/>
                  <a:pt x="363179" y="3125191"/>
                  <a:pt x="898270" y="3125191"/>
                </a:cubicBezTo>
                <a:cubicBezTo>
                  <a:pt x="931786" y="3125191"/>
                  <a:pt x="964145" y="3143614"/>
                  <a:pt x="980326" y="3173551"/>
                </a:cubicBezTo>
                <a:cubicBezTo>
                  <a:pt x="980326" y="3173551"/>
                  <a:pt x="980326" y="3173551"/>
                  <a:pt x="1248448" y="3635277"/>
                </a:cubicBezTo>
                <a:cubicBezTo>
                  <a:pt x="1265784" y="3664063"/>
                  <a:pt x="1265784" y="3700909"/>
                  <a:pt x="1248448" y="3729695"/>
                </a:cubicBezTo>
                <a:cubicBezTo>
                  <a:pt x="1248448" y="3729695"/>
                  <a:pt x="1248448" y="3729695"/>
                  <a:pt x="980326" y="4191421"/>
                </a:cubicBezTo>
                <a:cubicBezTo>
                  <a:pt x="964145" y="4221358"/>
                  <a:pt x="931786" y="4239781"/>
                  <a:pt x="898270" y="4239781"/>
                </a:cubicBezTo>
                <a:cubicBezTo>
                  <a:pt x="898270" y="4239781"/>
                  <a:pt x="898270" y="4239781"/>
                  <a:pt x="363179" y="4239781"/>
                </a:cubicBezTo>
                <a:cubicBezTo>
                  <a:pt x="328508" y="4239781"/>
                  <a:pt x="297305" y="4221358"/>
                  <a:pt x="279969" y="4191421"/>
                </a:cubicBezTo>
                <a:cubicBezTo>
                  <a:pt x="279969" y="4191421"/>
                  <a:pt x="279969" y="4191421"/>
                  <a:pt x="13002" y="3729695"/>
                </a:cubicBezTo>
                <a:cubicBezTo>
                  <a:pt x="-4334" y="3700909"/>
                  <a:pt x="-4334" y="3664063"/>
                  <a:pt x="13002" y="3635277"/>
                </a:cubicBezTo>
                <a:cubicBezTo>
                  <a:pt x="13002" y="3635277"/>
                  <a:pt x="13002" y="3635277"/>
                  <a:pt x="279969" y="3173551"/>
                </a:cubicBezTo>
                <a:cubicBezTo>
                  <a:pt x="297305" y="3143614"/>
                  <a:pt x="328508" y="3125191"/>
                  <a:pt x="363179" y="3125191"/>
                </a:cubicBezTo>
                <a:close/>
                <a:moveTo>
                  <a:pt x="2489721" y="570035"/>
                </a:moveTo>
                <a:cubicBezTo>
                  <a:pt x="2489721" y="570035"/>
                  <a:pt x="2489721" y="570035"/>
                  <a:pt x="2764862" y="570035"/>
                </a:cubicBezTo>
                <a:lnTo>
                  <a:pt x="2796959" y="570035"/>
                </a:lnTo>
                <a:lnTo>
                  <a:pt x="2827587" y="622777"/>
                </a:lnTo>
                <a:cubicBezTo>
                  <a:pt x="2870233" y="696217"/>
                  <a:pt x="2919858" y="781675"/>
                  <a:pt x="2977604" y="881117"/>
                </a:cubicBezTo>
                <a:cubicBezTo>
                  <a:pt x="3004153" y="925204"/>
                  <a:pt x="3004153" y="981634"/>
                  <a:pt x="2977604" y="1025720"/>
                </a:cubicBezTo>
                <a:cubicBezTo>
                  <a:pt x="2977604" y="1025720"/>
                  <a:pt x="2977604" y="1025720"/>
                  <a:pt x="2566968" y="1732863"/>
                </a:cubicBezTo>
                <a:cubicBezTo>
                  <a:pt x="2542188" y="1778712"/>
                  <a:pt x="2492629" y="1806927"/>
                  <a:pt x="2441299" y="1806927"/>
                </a:cubicBezTo>
                <a:cubicBezTo>
                  <a:pt x="2441299" y="1806927"/>
                  <a:pt x="2441299" y="1806927"/>
                  <a:pt x="1621798" y="1806927"/>
                </a:cubicBezTo>
                <a:cubicBezTo>
                  <a:pt x="1608523" y="1806927"/>
                  <a:pt x="1595580" y="1805163"/>
                  <a:pt x="1583218" y="1801802"/>
                </a:cubicBezTo>
                <a:lnTo>
                  <a:pt x="1556683" y="1790677"/>
                </a:lnTo>
                <a:lnTo>
                  <a:pt x="1572899" y="1762631"/>
                </a:lnTo>
                <a:cubicBezTo>
                  <a:pt x="1719523" y="1509042"/>
                  <a:pt x="1907201" y="1184448"/>
                  <a:pt x="2147429" y="768968"/>
                </a:cubicBezTo>
                <a:cubicBezTo>
                  <a:pt x="2218739" y="645819"/>
                  <a:pt x="2347099" y="570035"/>
                  <a:pt x="2489721" y="570035"/>
                </a:cubicBezTo>
                <a:close/>
                <a:moveTo>
                  <a:pt x="1573268" y="0"/>
                </a:moveTo>
                <a:cubicBezTo>
                  <a:pt x="1573268" y="0"/>
                  <a:pt x="1573268" y="0"/>
                  <a:pt x="2497662" y="0"/>
                </a:cubicBezTo>
                <a:cubicBezTo>
                  <a:pt x="2555561" y="0"/>
                  <a:pt x="2611463" y="31828"/>
                  <a:pt x="2639415" y="83546"/>
                </a:cubicBezTo>
                <a:cubicBezTo>
                  <a:pt x="2639415" y="83546"/>
                  <a:pt x="2639415" y="83546"/>
                  <a:pt x="2887862" y="511387"/>
                </a:cubicBezTo>
                <a:lnTo>
                  <a:pt x="2915928" y="559720"/>
                </a:lnTo>
                <a:lnTo>
                  <a:pt x="2893844" y="559720"/>
                </a:lnTo>
                <a:lnTo>
                  <a:pt x="2789466" y="559720"/>
                </a:lnTo>
                <a:lnTo>
                  <a:pt x="2744122" y="481634"/>
                </a:lnTo>
                <a:cubicBezTo>
                  <a:pt x="2570885" y="183309"/>
                  <a:pt x="2570885" y="183309"/>
                  <a:pt x="2570885" y="183309"/>
                </a:cubicBezTo>
                <a:cubicBezTo>
                  <a:pt x="2546104" y="137459"/>
                  <a:pt x="2496545" y="109244"/>
                  <a:pt x="2445216" y="109244"/>
                </a:cubicBezTo>
                <a:cubicBezTo>
                  <a:pt x="1625714" y="109244"/>
                  <a:pt x="1625714" y="109244"/>
                  <a:pt x="1625714" y="109244"/>
                </a:cubicBezTo>
                <a:cubicBezTo>
                  <a:pt x="1572615" y="109244"/>
                  <a:pt x="1524825" y="137459"/>
                  <a:pt x="1498276" y="183309"/>
                </a:cubicBezTo>
                <a:cubicBezTo>
                  <a:pt x="1089410" y="890450"/>
                  <a:pt x="1089410" y="890450"/>
                  <a:pt x="1089410" y="890450"/>
                </a:cubicBezTo>
                <a:cubicBezTo>
                  <a:pt x="1062860" y="934537"/>
                  <a:pt x="1062860" y="990968"/>
                  <a:pt x="1089410" y="1035054"/>
                </a:cubicBezTo>
                <a:cubicBezTo>
                  <a:pt x="1498276" y="1742196"/>
                  <a:pt x="1498276" y="1742196"/>
                  <a:pt x="1498276" y="1742196"/>
                </a:cubicBezTo>
                <a:cubicBezTo>
                  <a:pt x="1511551" y="1765121"/>
                  <a:pt x="1530135" y="1783637"/>
                  <a:pt x="1552039" y="1796421"/>
                </a:cubicBezTo>
                <a:lnTo>
                  <a:pt x="1558260" y="1799029"/>
                </a:lnTo>
                <a:lnTo>
                  <a:pt x="1524911" y="1856707"/>
                </a:lnTo>
                <a:lnTo>
                  <a:pt x="1500108" y="1899604"/>
                </a:lnTo>
                <a:lnTo>
                  <a:pt x="1525834" y="1910390"/>
                </a:lnTo>
                <a:cubicBezTo>
                  <a:pt x="1539779" y="1914181"/>
                  <a:pt x="1554378" y="1916170"/>
                  <a:pt x="1569352" y="1916170"/>
                </a:cubicBezTo>
                <a:cubicBezTo>
                  <a:pt x="2493745" y="1916170"/>
                  <a:pt x="2493745" y="1916170"/>
                  <a:pt x="2493745" y="1916170"/>
                </a:cubicBezTo>
                <a:cubicBezTo>
                  <a:pt x="2551645" y="1916170"/>
                  <a:pt x="2607546" y="1884345"/>
                  <a:pt x="2635498" y="1832627"/>
                </a:cubicBezTo>
                <a:cubicBezTo>
                  <a:pt x="3098693" y="1034974"/>
                  <a:pt x="3098693" y="1034974"/>
                  <a:pt x="3098693" y="1034974"/>
                </a:cubicBezTo>
                <a:cubicBezTo>
                  <a:pt x="3128641" y="985246"/>
                  <a:pt x="3128641" y="921593"/>
                  <a:pt x="3098693" y="871863"/>
                </a:cubicBezTo>
                <a:cubicBezTo>
                  <a:pt x="3040794" y="772157"/>
                  <a:pt x="2990132" y="684914"/>
                  <a:pt x="2945803" y="608576"/>
                </a:cubicBezTo>
                <a:lnTo>
                  <a:pt x="2923422" y="570035"/>
                </a:lnTo>
                <a:lnTo>
                  <a:pt x="3027104" y="570035"/>
                </a:lnTo>
                <a:cubicBezTo>
                  <a:pt x="3349535" y="570035"/>
                  <a:pt x="3865424" y="570035"/>
                  <a:pt x="4690846" y="570035"/>
                </a:cubicBezTo>
                <a:cubicBezTo>
                  <a:pt x="4828714" y="570035"/>
                  <a:pt x="4961827" y="645819"/>
                  <a:pt x="5028384" y="768968"/>
                </a:cubicBezTo>
                <a:cubicBezTo>
                  <a:pt x="5028384" y="768968"/>
                  <a:pt x="5028384" y="768968"/>
                  <a:pt x="6131323" y="2668304"/>
                </a:cubicBezTo>
                <a:cubicBezTo>
                  <a:pt x="6202634" y="2786717"/>
                  <a:pt x="6202634" y="2938285"/>
                  <a:pt x="6131323" y="3056698"/>
                </a:cubicBezTo>
                <a:cubicBezTo>
                  <a:pt x="6131323" y="3056698"/>
                  <a:pt x="6131323" y="3056698"/>
                  <a:pt x="5028384" y="4956035"/>
                </a:cubicBezTo>
                <a:cubicBezTo>
                  <a:pt x="4961827" y="5079184"/>
                  <a:pt x="4828714" y="5154967"/>
                  <a:pt x="4690846" y="5154967"/>
                </a:cubicBezTo>
                <a:cubicBezTo>
                  <a:pt x="4690846" y="5154967"/>
                  <a:pt x="4690846" y="5154967"/>
                  <a:pt x="2489721" y="5154967"/>
                </a:cubicBezTo>
                <a:cubicBezTo>
                  <a:pt x="2347099" y="5154967"/>
                  <a:pt x="2218739" y="5079184"/>
                  <a:pt x="2147429" y="4956035"/>
                </a:cubicBezTo>
                <a:cubicBezTo>
                  <a:pt x="2147429" y="4956035"/>
                  <a:pt x="2147429" y="4956035"/>
                  <a:pt x="1049243" y="3056698"/>
                </a:cubicBezTo>
                <a:cubicBezTo>
                  <a:pt x="977932" y="2938285"/>
                  <a:pt x="977932" y="2786717"/>
                  <a:pt x="1049243" y="2668304"/>
                </a:cubicBezTo>
                <a:cubicBezTo>
                  <a:pt x="1049243" y="2668304"/>
                  <a:pt x="1049243" y="2668304"/>
                  <a:pt x="1457007" y="1963067"/>
                </a:cubicBezTo>
                <a:lnTo>
                  <a:pt x="1491373" y="1903634"/>
                </a:lnTo>
                <a:lnTo>
                  <a:pt x="1490164" y="1903127"/>
                </a:lnTo>
                <a:cubicBezTo>
                  <a:pt x="1465456" y="1888705"/>
                  <a:pt x="1444493" y="1867820"/>
                  <a:pt x="1429519" y="1841960"/>
                </a:cubicBezTo>
                <a:cubicBezTo>
                  <a:pt x="1429519" y="1841960"/>
                  <a:pt x="1429519" y="1841960"/>
                  <a:pt x="968320" y="1044307"/>
                </a:cubicBezTo>
                <a:cubicBezTo>
                  <a:pt x="938371" y="994579"/>
                  <a:pt x="938371" y="930926"/>
                  <a:pt x="968320" y="881196"/>
                </a:cubicBezTo>
                <a:cubicBezTo>
                  <a:pt x="968320" y="881196"/>
                  <a:pt x="968320" y="881196"/>
                  <a:pt x="1429519" y="83546"/>
                </a:cubicBezTo>
                <a:cubicBezTo>
                  <a:pt x="1459466" y="31828"/>
                  <a:pt x="1513373" y="0"/>
                  <a:pt x="1573268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Graphic 4" descr="Questions with solid fill">
            <a:extLst>
              <a:ext uri="{FF2B5EF4-FFF2-40B4-BE49-F238E27FC236}">
                <a16:creationId xmlns:a16="http://schemas.microsoft.com/office/drawing/2014/main" id="{02CE7069-253F-AF44-8C83-23BBE5DB17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35330" y="2105470"/>
            <a:ext cx="3217333" cy="3217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4058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3824753-16F4-EA4C-A410-95B7DF1D0C8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GB" dirty="0"/>
              <a:t>Evolution of Research</a:t>
            </a:r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640076C4-D2E3-D14B-9381-59C5F3C3134C}"/>
              </a:ext>
            </a:extLst>
          </p:cNvPr>
          <p:cNvSpPr/>
          <p:nvPr/>
        </p:nvSpPr>
        <p:spPr>
          <a:xfrm flipH="1">
            <a:off x="0" y="5872163"/>
            <a:ext cx="12192000" cy="985837"/>
          </a:xfrm>
          <a:prstGeom prst="rtTriangle">
            <a:avLst/>
          </a:prstGeom>
          <a:solidFill>
            <a:srgbClr val="EA035E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rtlCol="0" anchor="ctr"/>
          <a:lstStyle/>
          <a:p>
            <a:pPr algn="r"/>
            <a:r>
              <a:rPr lang="en-US" sz="2800" dirty="0"/>
              <a:t>Level of openness in research</a:t>
            </a:r>
          </a:p>
        </p:txBody>
      </p:sp>
    </p:spTree>
    <p:extLst>
      <p:ext uri="{BB962C8B-B14F-4D97-AF65-F5344CB8AC3E}">
        <p14:creationId xmlns:p14="http://schemas.microsoft.com/office/powerpoint/2010/main" val="6712886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BA876-9561-462B-89F2-FFD0BB8C5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Open Science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BDDAC9-35A8-4328-B5EA-8844C448EB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5280"/>
            <a:ext cx="10515600" cy="4927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Open science is the movement to make scientific research </a:t>
            </a:r>
            <a:r>
              <a:rPr lang="pl-PL" dirty="0"/>
              <a:t/>
            </a:r>
            <a:br>
              <a:rPr lang="pl-PL" dirty="0"/>
            </a:br>
            <a:r>
              <a:rPr lang="en-GB" b="1" dirty="0"/>
              <a:t>accessible to all levels </a:t>
            </a:r>
            <a:r>
              <a:rPr lang="en-GB" dirty="0"/>
              <a:t>of </a:t>
            </a:r>
            <a:r>
              <a:rPr lang="pl-PL" dirty="0"/>
              <a:t>the </a:t>
            </a:r>
            <a:r>
              <a:rPr lang="en-GB" dirty="0"/>
              <a:t>society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1290372" y="3253471"/>
            <a:ext cx="2981778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rgbClr val="0070C0"/>
                </a:solidFill>
              </a:rPr>
              <a:t>publications </a:t>
            </a:r>
            <a:endParaRPr lang="pl-PL" sz="2800" dirty="0">
              <a:solidFill>
                <a:srgbClr val="0070C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rgbClr val="0070C0"/>
                </a:solidFill>
              </a:rPr>
              <a:t>data </a:t>
            </a:r>
            <a:endParaRPr lang="pl-PL" sz="2800" dirty="0">
              <a:solidFill>
                <a:srgbClr val="0070C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rgbClr val="0070C0"/>
                </a:solidFill>
              </a:rPr>
              <a:t>physical samples </a:t>
            </a:r>
            <a:endParaRPr lang="pl-PL" sz="2800" dirty="0">
              <a:solidFill>
                <a:srgbClr val="0070C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rgbClr val="0070C0"/>
                </a:solidFill>
              </a:rPr>
              <a:t>software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373218" y="3038028"/>
            <a:ext cx="2519536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800" dirty="0">
                <a:solidFill>
                  <a:srgbClr val="0070C0"/>
                </a:solidFill>
              </a:rPr>
              <a:t>general public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800" dirty="0">
                <a:solidFill>
                  <a:srgbClr val="0070C0"/>
                </a:solidFill>
              </a:rPr>
              <a:t>amateurs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800" dirty="0">
                <a:solidFill>
                  <a:srgbClr val="0070C0"/>
                </a:solidFill>
              </a:rPr>
              <a:t>professionals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800" dirty="0">
                <a:solidFill>
                  <a:srgbClr val="0070C0"/>
                </a:solidFill>
              </a:rPr>
              <a:t>students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800" dirty="0">
                <a:solidFill>
                  <a:srgbClr val="0070C0"/>
                </a:solidFill>
              </a:rPr>
              <a:t>teachers</a:t>
            </a:r>
            <a:endParaRPr lang="en-GB" sz="2800" dirty="0">
              <a:solidFill>
                <a:srgbClr val="0070C0"/>
              </a:solidFill>
            </a:endParaRPr>
          </a:p>
        </p:txBody>
      </p:sp>
      <p:pic>
        <p:nvPicPr>
          <p:cNvPr id="7" name="Graphic 6" descr="Usb Stick with solid fill">
            <a:extLst>
              <a:ext uri="{FF2B5EF4-FFF2-40B4-BE49-F238E27FC236}">
                <a16:creationId xmlns:a16="http://schemas.microsoft.com/office/drawing/2014/main" id="{0824A22B-7EDC-7B4B-99C0-D318FC607C06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88273" y="3260800"/>
            <a:ext cx="914400" cy="914400"/>
          </a:xfrm>
          <a:prstGeom prst="rect">
            <a:avLst/>
          </a:prstGeom>
        </p:spPr>
      </p:pic>
      <p:pic>
        <p:nvPicPr>
          <p:cNvPr id="9" name="Graphic 8" descr="Cmd Terminal with solid fill">
            <a:extLst>
              <a:ext uri="{FF2B5EF4-FFF2-40B4-BE49-F238E27FC236}">
                <a16:creationId xmlns:a16="http://schemas.microsoft.com/office/drawing/2014/main" id="{E2CE479D-158F-3544-ADF0-05F3A0E7E929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56432" y="4668240"/>
            <a:ext cx="914400" cy="914400"/>
          </a:xfrm>
          <a:prstGeom prst="rect">
            <a:avLst/>
          </a:prstGeom>
        </p:spPr>
      </p:pic>
      <p:pic>
        <p:nvPicPr>
          <p:cNvPr id="11" name="Graphic 10" descr="Classroom with solid fill">
            <a:extLst>
              <a:ext uri="{FF2B5EF4-FFF2-40B4-BE49-F238E27FC236}">
                <a16:creationId xmlns:a16="http://schemas.microsoft.com/office/drawing/2014/main" id="{1E604FE0-9CA1-324D-B619-1BE92AA12E08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708877" y="4422213"/>
            <a:ext cx="914400" cy="914400"/>
          </a:xfrm>
          <a:prstGeom prst="rect">
            <a:avLst/>
          </a:prstGeom>
        </p:spPr>
      </p:pic>
      <p:pic>
        <p:nvPicPr>
          <p:cNvPr id="13" name="Graphic 12" descr="Group with solid fill">
            <a:extLst>
              <a:ext uri="{FF2B5EF4-FFF2-40B4-BE49-F238E27FC236}">
                <a16:creationId xmlns:a16="http://schemas.microsoft.com/office/drawing/2014/main" id="{21DA01AD-FA62-AF43-85A0-6C8F63CC969C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031541" y="2512864"/>
            <a:ext cx="914400" cy="914400"/>
          </a:xfrm>
          <a:prstGeom prst="rect">
            <a:avLst/>
          </a:prstGeom>
        </p:spPr>
      </p:pic>
      <p:pic>
        <p:nvPicPr>
          <p:cNvPr id="15" name="Graphic 14" descr="Briefcase with solid fill">
            <a:extLst>
              <a:ext uri="{FF2B5EF4-FFF2-40B4-BE49-F238E27FC236}">
                <a16:creationId xmlns:a16="http://schemas.microsoft.com/office/drawing/2014/main" id="{BD8B41C8-9E7C-2D49-9C40-01FA39B44339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155469" y="3519456"/>
            <a:ext cx="655744" cy="655744"/>
          </a:xfrm>
          <a:prstGeom prst="rect">
            <a:avLst/>
          </a:prstGeom>
        </p:spPr>
      </p:pic>
      <p:pic>
        <p:nvPicPr>
          <p:cNvPr id="17" name="Graphic 16" descr="Chevron arrows with solid fill">
            <a:extLst>
              <a:ext uri="{FF2B5EF4-FFF2-40B4-BE49-F238E27FC236}">
                <a16:creationId xmlns:a16="http://schemas.microsoft.com/office/drawing/2014/main" id="{B2811472-3906-BF4A-A506-9361E6DC65CE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553456" y="351945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356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BA876-9561-462B-89F2-FFD0BB8C5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Open Science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BDDAC9-35A8-4328-B5EA-8844C448EB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5280"/>
            <a:ext cx="10515600" cy="4927600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pl-PL" dirty="0"/>
              <a:t>N</a:t>
            </a:r>
            <a:r>
              <a:rPr lang="en-GB" dirty="0" err="1"/>
              <a:t>ew</a:t>
            </a:r>
            <a:r>
              <a:rPr lang="en-GB" dirty="0"/>
              <a:t> approach to the scientific process based on</a:t>
            </a:r>
            <a:r>
              <a:rPr lang="pl-PL" dirty="0"/>
              <a:t>:</a:t>
            </a:r>
          </a:p>
          <a:p>
            <a:pPr>
              <a:lnSpc>
                <a:spcPct val="150000"/>
              </a:lnSpc>
            </a:pPr>
            <a:r>
              <a:rPr lang="en-GB" b="1" dirty="0"/>
              <a:t>digital technologies</a:t>
            </a:r>
            <a:r>
              <a:rPr lang="en-GB" dirty="0"/>
              <a:t> </a:t>
            </a:r>
            <a:r>
              <a:rPr lang="pl-PL" dirty="0"/>
              <a:t>for</a:t>
            </a:r>
            <a:r>
              <a:rPr lang="en-GB" b="1" dirty="0"/>
              <a:t> </a:t>
            </a:r>
            <a:r>
              <a:rPr lang="en-GB" dirty="0"/>
              <a:t>diffusing knowledge</a:t>
            </a:r>
            <a:endParaRPr lang="pl-PL" dirty="0"/>
          </a:p>
          <a:p>
            <a:pPr>
              <a:lnSpc>
                <a:spcPct val="150000"/>
              </a:lnSpc>
            </a:pPr>
            <a:r>
              <a:rPr lang="en-GB" b="1" dirty="0"/>
              <a:t>cooperative work </a:t>
            </a:r>
            <a:r>
              <a:rPr lang="pl-PL" dirty="0"/>
              <a:t>and </a:t>
            </a:r>
            <a:r>
              <a:rPr lang="en-GB" dirty="0"/>
              <a:t>collaborative tools</a:t>
            </a:r>
          </a:p>
        </p:txBody>
      </p:sp>
    </p:spTree>
    <p:extLst>
      <p:ext uri="{BB962C8B-B14F-4D97-AF65-F5344CB8AC3E}">
        <p14:creationId xmlns:p14="http://schemas.microsoft.com/office/powerpoint/2010/main" val="26406230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BA876-9561-462B-89F2-FFD0BB8C5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Open Science</a:t>
            </a:r>
            <a:r>
              <a:rPr lang="pl-PL" dirty="0"/>
              <a:t> - Charactersitics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BDDAC9-35A8-4328-B5EA-8844C448EB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pl-PL" b="1" dirty="0"/>
              <a:t>W</a:t>
            </a:r>
            <a:r>
              <a:rPr lang="en-GB" b="1" dirty="0"/>
              <a:t>eb-based tools</a:t>
            </a:r>
            <a:r>
              <a:rPr lang="en-GB" dirty="0"/>
              <a:t> to facilitate information exchange collaboration </a:t>
            </a:r>
            <a:endParaRPr lang="en-GB" b="1" dirty="0"/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GB" b="1" dirty="0"/>
              <a:t>Transparency</a:t>
            </a:r>
            <a:r>
              <a:rPr lang="en-GB" dirty="0"/>
              <a:t> in experimental methodology, observation, and collection of data 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GB" b="1" dirty="0"/>
              <a:t>Public availability</a:t>
            </a:r>
            <a:r>
              <a:rPr lang="en-GB" dirty="0"/>
              <a:t> and reusability of scientific data</a:t>
            </a:r>
            <a:r>
              <a:rPr lang="pl-PL" dirty="0"/>
              <a:t>, methods and </a:t>
            </a:r>
            <a:r>
              <a:rPr lang="en-GB" dirty="0"/>
              <a:t>communication</a:t>
            </a:r>
            <a:r>
              <a:rPr lang="pl-PL" dirty="0"/>
              <a:t>s</a:t>
            </a:r>
            <a:r>
              <a:rPr lang="en-GB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670574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BA876-9561-462B-89F2-FFD0BB8C5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Open Science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BE59DD7-8111-4360-8E11-D0D1857E0E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2557" y="1303976"/>
            <a:ext cx="8986886" cy="519273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C993136-21F8-4C60-998C-3D9B641EB2F6}"/>
              </a:ext>
            </a:extLst>
          </p:cNvPr>
          <p:cNvSpPr txBox="1"/>
          <p:nvPr/>
        </p:nvSpPr>
        <p:spPr>
          <a:xfrm>
            <a:off x="669303" y="6353666"/>
            <a:ext cx="14852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CREDITS [1] CC BY</a:t>
            </a:r>
          </a:p>
        </p:txBody>
      </p:sp>
    </p:spTree>
    <p:extLst>
      <p:ext uri="{BB962C8B-B14F-4D97-AF65-F5344CB8AC3E}">
        <p14:creationId xmlns:p14="http://schemas.microsoft.com/office/powerpoint/2010/main" val="37009766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A7A994-C089-42CD-8B95-C23459559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Success story – Open Access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518E7-2BC9-4C7D-A75B-C2FBC33E1E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GB" dirty="0"/>
              <a:t>The initiative to move to Open Access publishing is known as </a:t>
            </a:r>
            <a:r>
              <a:rPr lang="en-GB" b="1" dirty="0"/>
              <a:t>Plan S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dirty="0"/>
              <a:t>Publications available immediately and under open licences, either in:</a:t>
            </a:r>
          </a:p>
          <a:p>
            <a:r>
              <a:rPr lang="en-GB" dirty="0"/>
              <a:t>quality Open Access platforms or journals</a:t>
            </a:r>
          </a:p>
          <a:p>
            <a:r>
              <a:rPr lang="en-GB" dirty="0"/>
              <a:t>as a copy deposited with your home institution.</a:t>
            </a:r>
          </a:p>
          <a:p>
            <a:pPr>
              <a:buFontTx/>
              <a:buChar char="-"/>
            </a:pPr>
            <a:endParaRPr lang="en-GB" dirty="0"/>
          </a:p>
          <a:p>
            <a:pPr marL="0" indent="0">
              <a:buNone/>
            </a:pPr>
            <a:r>
              <a:rPr lang="en-GB" dirty="0"/>
              <a:t>Details of funding bodies requirements can be found at </a:t>
            </a:r>
            <a:r>
              <a:rPr lang="en-GB" dirty="0">
                <a:hlinkClick r:id="rId2"/>
              </a:rPr>
              <a:t>Plan S/</a:t>
            </a:r>
            <a:r>
              <a:rPr lang="en-GB" dirty="0" err="1">
                <a:hlinkClick r:id="rId2"/>
              </a:rPr>
              <a:t>cOAlition</a:t>
            </a:r>
            <a:r>
              <a:rPr lang="en-GB" dirty="0">
                <a:hlinkClick r:id="rId2"/>
              </a:rPr>
              <a:t> S</a:t>
            </a:r>
            <a:r>
              <a:rPr lang="en-GB" dirty="0"/>
              <a:t>. </a:t>
            </a:r>
          </a:p>
          <a:p>
            <a:r>
              <a:rPr lang="en-GB" dirty="0" err="1">
                <a:hlinkClick r:id="rId3"/>
              </a:rPr>
              <a:t>cOAlition</a:t>
            </a:r>
            <a:r>
              <a:rPr lang="en-GB" dirty="0">
                <a:hlinkClick r:id="rId3"/>
              </a:rPr>
              <a:t> S journal checker tool</a:t>
            </a:r>
            <a:r>
              <a:rPr lang="en-GB" dirty="0"/>
              <a:t> to assess compliance</a:t>
            </a:r>
          </a:p>
          <a:p>
            <a:r>
              <a:rPr lang="en-GB" dirty="0"/>
              <a:t>the </a:t>
            </a:r>
            <a:r>
              <a:rPr lang="en-GB" dirty="0">
                <a:hlinkClick r:id="rId4"/>
              </a:rPr>
              <a:t>Directory of Open Access Journals (DOAJ)</a:t>
            </a:r>
            <a:r>
              <a:rPr lang="en-GB" dirty="0"/>
              <a:t> helps finding OA journals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685118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9DA74F-73B3-421A-BD2A-363B267769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Outcomes</a:t>
            </a:r>
            <a:r>
              <a:rPr lang="en-GB" dirty="0"/>
              <a:t> of Openness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A3F2CD-AB38-44C7-977C-EDF39BD02D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GB" b="1" dirty="0"/>
              <a:t>Open </a:t>
            </a:r>
            <a:r>
              <a:rPr lang="pl-PL" b="1" dirty="0"/>
              <a:t>Access</a:t>
            </a:r>
            <a:r>
              <a:rPr lang="en-GB" b="1" dirty="0"/>
              <a:t>:</a:t>
            </a:r>
          </a:p>
          <a:p>
            <a:pPr>
              <a:lnSpc>
                <a:spcPct val="150000"/>
              </a:lnSpc>
            </a:pPr>
            <a:r>
              <a:rPr lang="en-GB" dirty="0"/>
              <a:t>speed of </a:t>
            </a:r>
            <a:r>
              <a:rPr lang="pl-PL" dirty="0"/>
              <a:t>work and </a:t>
            </a:r>
            <a:r>
              <a:rPr lang="en-GB" dirty="0"/>
              <a:t>knowledge distribution</a:t>
            </a:r>
          </a:p>
          <a:p>
            <a:pPr>
              <a:lnSpc>
                <a:spcPct val="150000"/>
              </a:lnSpc>
            </a:pPr>
            <a:r>
              <a:rPr lang="en-GB" dirty="0"/>
              <a:t>levelling field for underfunded sites</a:t>
            </a:r>
          </a:p>
          <a:p>
            <a:pPr>
              <a:lnSpc>
                <a:spcPct val="150000"/>
              </a:lnSpc>
            </a:pPr>
            <a:r>
              <a:rPr lang="en-GB" dirty="0"/>
              <a:t>increasing chance for </a:t>
            </a:r>
            <a:r>
              <a:rPr lang="pl-PL" dirty="0"/>
              <a:t>collaboration, </a:t>
            </a:r>
            <a:r>
              <a:rPr lang="en-GB" dirty="0"/>
              <a:t>exposure &amp; citations</a:t>
            </a:r>
            <a:endParaRPr lang="pl-PL" dirty="0"/>
          </a:p>
          <a:p>
            <a:pPr>
              <a:lnSpc>
                <a:spcPct val="150000"/>
              </a:lnSpc>
            </a:pPr>
            <a:r>
              <a:rPr lang="pl-PL" dirty="0"/>
              <a:t>new metrics of impact: views, downloads, tweets etc</a:t>
            </a:r>
            <a:endParaRPr lang="en-GB" dirty="0"/>
          </a:p>
          <a:p>
            <a:pPr>
              <a:lnSpc>
                <a:spcPct val="150000"/>
              </a:lnSpc>
            </a:pPr>
            <a:r>
              <a:rPr lang="en-GB" dirty="0"/>
              <a:t>access to work by lay audiences, thus increases social exposure of research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233485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886</TotalTime>
  <Words>780</Words>
  <Application>Microsoft Office PowerPoint</Application>
  <PresentationFormat>Widescreen</PresentationFormat>
  <Paragraphs>137</Paragraphs>
  <Slides>24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Arial</vt:lpstr>
      <vt:lpstr>Calibri</vt:lpstr>
      <vt:lpstr>Calibri Light</vt:lpstr>
      <vt:lpstr>Helvetica Neue</vt:lpstr>
      <vt:lpstr>Symbol</vt:lpstr>
      <vt:lpstr>Office Theme</vt:lpstr>
      <vt:lpstr>Introduction to Open Science</vt:lpstr>
      <vt:lpstr>Open Science</vt:lpstr>
      <vt:lpstr>Evolution of Research</vt:lpstr>
      <vt:lpstr>Open Science</vt:lpstr>
      <vt:lpstr>Open Science</vt:lpstr>
      <vt:lpstr>Open Science - Charactersitics</vt:lpstr>
      <vt:lpstr>Open Science</vt:lpstr>
      <vt:lpstr>Success story – Open Access</vt:lpstr>
      <vt:lpstr>Outcomes of Openness</vt:lpstr>
      <vt:lpstr>Outcomes of Openness</vt:lpstr>
      <vt:lpstr>Outcomes of Openness</vt:lpstr>
      <vt:lpstr>Open Science motivation: Money</vt:lpstr>
      <vt:lpstr>Open Science Motivation: Reproducibility</vt:lpstr>
      <vt:lpstr>Motivation</vt:lpstr>
      <vt:lpstr>Why we are not doing Open Science already</vt:lpstr>
      <vt:lpstr>Why we are not doing Open Science already</vt:lpstr>
      <vt:lpstr>Open Science - get involved!</vt:lpstr>
      <vt:lpstr>DORA</vt:lpstr>
      <vt:lpstr>PowerPoint Presentation</vt:lpstr>
      <vt:lpstr>Narrative CV</vt:lpstr>
      <vt:lpstr>Narrative CV</vt:lpstr>
      <vt:lpstr>It is easier to be prepared than to fake it</vt:lpstr>
      <vt:lpstr>Where to next</vt:lpstr>
      <vt:lpstr>Open Science Quiz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Open Science</dc:title>
  <dc:creator>ZIELINSKI Tomasz</dc:creator>
  <cp:lastModifiedBy>Tomasz Zielinski</cp:lastModifiedBy>
  <cp:revision>33</cp:revision>
  <dcterms:created xsi:type="dcterms:W3CDTF">2021-05-18T16:34:01Z</dcterms:created>
  <dcterms:modified xsi:type="dcterms:W3CDTF">2023-03-28T11:41:22Z</dcterms:modified>
</cp:coreProperties>
</file>